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7" r:id="rId1"/>
    <p:sldMasterId id="2147483913" r:id="rId2"/>
    <p:sldMasterId id="2147483926" r:id="rId3"/>
    <p:sldMasterId id="2147483952" r:id="rId4"/>
    <p:sldMasterId id="2147484004" r:id="rId5"/>
    <p:sldMasterId id="2147484016" r:id="rId6"/>
    <p:sldMasterId id="2147484028" r:id="rId7"/>
    <p:sldMasterId id="2147484041" r:id="rId8"/>
    <p:sldMasterId id="2147484053" r:id="rId9"/>
  </p:sldMasterIdLst>
  <p:notesMasterIdLst>
    <p:notesMasterId r:id="rId44"/>
  </p:notesMasterIdLst>
  <p:handoutMasterIdLst>
    <p:handoutMasterId r:id="rId45"/>
  </p:handoutMasterIdLst>
  <p:sldIdLst>
    <p:sldId id="492" r:id="rId10"/>
    <p:sldId id="508" r:id="rId11"/>
    <p:sldId id="517" r:id="rId12"/>
    <p:sldId id="481" r:id="rId13"/>
    <p:sldId id="518" r:id="rId14"/>
    <p:sldId id="498" r:id="rId15"/>
    <p:sldId id="519" r:id="rId16"/>
    <p:sldId id="493" r:id="rId17"/>
    <p:sldId id="501" r:id="rId18"/>
    <p:sldId id="502" r:id="rId19"/>
    <p:sldId id="503" r:id="rId20"/>
    <p:sldId id="484" r:id="rId21"/>
    <p:sldId id="520" r:id="rId22"/>
    <p:sldId id="485" r:id="rId23"/>
    <p:sldId id="495" r:id="rId24"/>
    <p:sldId id="496" r:id="rId25"/>
    <p:sldId id="521" r:id="rId26"/>
    <p:sldId id="516" r:id="rId27"/>
    <p:sldId id="509" r:id="rId28"/>
    <p:sldId id="526" r:id="rId29"/>
    <p:sldId id="488" r:id="rId30"/>
    <p:sldId id="510" r:id="rId31"/>
    <p:sldId id="523" r:id="rId32"/>
    <p:sldId id="511" r:id="rId33"/>
    <p:sldId id="512" r:id="rId34"/>
    <p:sldId id="513" r:id="rId35"/>
    <p:sldId id="514" r:id="rId36"/>
    <p:sldId id="515" r:id="rId37"/>
    <p:sldId id="524" r:id="rId38"/>
    <p:sldId id="507" r:id="rId39"/>
    <p:sldId id="525" r:id="rId40"/>
    <p:sldId id="506" r:id="rId41"/>
    <p:sldId id="500" r:id="rId42"/>
    <p:sldId id="504" r:id="rId43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088"/>
    <a:srgbClr val="999999"/>
    <a:srgbClr val="2C778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31" autoAdjust="0"/>
    <p:restoredTop sz="89640" autoAdjust="0"/>
  </p:normalViewPr>
  <p:slideViewPr>
    <p:cSldViewPr snapToGrid="0" snapToObjects="1">
      <p:cViewPr>
        <p:scale>
          <a:sx n="87" d="100"/>
          <a:sy n="87" d="100"/>
        </p:scale>
        <p:origin x="-642" y="264"/>
      </p:cViewPr>
      <p:guideLst>
        <p:guide orient="horz" pos="1162"/>
        <p:guide pos="10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3F7C8-03CE-458B-8AD4-5B45E5D963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E7F59-9CE1-4E37-A757-7FCEC0F6AC0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May 2012-Present</a:t>
          </a:r>
          <a:endParaRPr lang="en-US" dirty="0"/>
        </a:p>
      </dgm:t>
    </dgm:pt>
    <dgm:pt modelId="{18F44BF4-A18A-4008-80BB-E20341E5C62C}" type="parTrans" cxnId="{D595A00A-98D4-4305-8413-653B845C6582}">
      <dgm:prSet/>
      <dgm:spPr/>
      <dgm:t>
        <a:bodyPr/>
        <a:lstStyle/>
        <a:p>
          <a:endParaRPr lang="en-US"/>
        </a:p>
      </dgm:t>
    </dgm:pt>
    <dgm:pt modelId="{94761B80-B9A8-46A9-9D8A-700ED2D686CF}" type="sibTrans" cxnId="{D595A00A-98D4-4305-8413-653B845C6582}">
      <dgm:prSet/>
      <dgm:spPr/>
      <dgm:t>
        <a:bodyPr/>
        <a:lstStyle/>
        <a:p>
          <a:endParaRPr lang="en-US"/>
        </a:p>
      </dgm:t>
    </dgm:pt>
    <dgm:pt modelId="{BD390ED5-7B6C-4F49-BC8A-E687CCB7E27F}">
      <dgm:prSet phldrT="[Text]"/>
      <dgm:spPr/>
      <dgm:t>
        <a:bodyPr/>
        <a:lstStyle/>
        <a:p>
          <a:r>
            <a:rPr lang="en-US" dirty="0" smtClean="0"/>
            <a:t>Convened PCMH Learning </a:t>
          </a:r>
          <a:r>
            <a:rPr lang="en-US" dirty="0" err="1" smtClean="0"/>
            <a:t>Collaboratives</a:t>
          </a:r>
          <a:r>
            <a:rPr lang="en-US" dirty="0" smtClean="0"/>
            <a:t> - Waves 1, 2 &amp; 3</a:t>
          </a:r>
          <a:endParaRPr lang="en-US" dirty="0"/>
        </a:p>
      </dgm:t>
    </dgm:pt>
    <dgm:pt modelId="{28657568-1D41-4036-8448-4D61DCE4ED76}" type="parTrans" cxnId="{5FE8A614-7B78-4581-BDC3-2421FA1F9CF6}">
      <dgm:prSet/>
      <dgm:spPr/>
      <dgm:t>
        <a:bodyPr/>
        <a:lstStyle/>
        <a:p>
          <a:endParaRPr lang="en-US"/>
        </a:p>
      </dgm:t>
    </dgm:pt>
    <dgm:pt modelId="{6E050997-63F8-48B1-8F11-729CE0170102}" type="sibTrans" cxnId="{5FE8A614-7B78-4581-BDC3-2421FA1F9CF6}">
      <dgm:prSet/>
      <dgm:spPr/>
      <dgm:t>
        <a:bodyPr/>
        <a:lstStyle/>
        <a:p>
          <a:endParaRPr lang="en-US"/>
        </a:p>
      </dgm:t>
    </dgm:pt>
    <dgm:pt modelId="{F9D06AF3-A4BF-4038-8AF2-BBBA7680866E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January 2013</a:t>
          </a:r>
          <a:endParaRPr lang="en-US" dirty="0"/>
        </a:p>
      </dgm:t>
    </dgm:pt>
    <dgm:pt modelId="{BAA5498A-D102-443F-B7B0-85C8FBB6444A}" type="parTrans" cxnId="{DF1A41BA-5B65-48F1-8A05-BF42BE9520BE}">
      <dgm:prSet/>
      <dgm:spPr/>
      <dgm:t>
        <a:bodyPr/>
        <a:lstStyle/>
        <a:p>
          <a:endParaRPr lang="en-US"/>
        </a:p>
      </dgm:t>
    </dgm:pt>
    <dgm:pt modelId="{6947FDAC-F3AF-4681-8B56-98471AFB27FC}" type="sibTrans" cxnId="{DF1A41BA-5B65-48F1-8A05-BF42BE9520BE}">
      <dgm:prSet/>
      <dgm:spPr/>
      <dgm:t>
        <a:bodyPr/>
        <a:lstStyle/>
        <a:p>
          <a:endParaRPr lang="en-US"/>
        </a:p>
      </dgm:t>
    </dgm:pt>
    <dgm:pt modelId="{DDDD94A4-D9A0-4935-95F9-BC37BB1D89F7}">
      <dgm:prSet phldrT="[Text]"/>
      <dgm:spPr/>
      <dgm:t>
        <a:bodyPr/>
        <a:lstStyle/>
        <a:p>
          <a:r>
            <a:rPr lang="en-US" dirty="0" smtClean="0"/>
            <a:t>Provided NCQA On Site Training “Facilitating PCMH Recognition” offered to all members </a:t>
          </a:r>
          <a:endParaRPr lang="en-US" dirty="0"/>
        </a:p>
      </dgm:t>
    </dgm:pt>
    <dgm:pt modelId="{9BC87B0B-6D5C-40A1-B74E-488C3B10BB11}" type="parTrans" cxnId="{C44B793F-445F-48BF-8633-5A9419E985AE}">
      <dgm:prSet/>
      <dgm:spPr/>
      <dgm:t>
        <a:bodyPr/>
        <a:lstStyle/>
        <a:p>
          <a:endParaRPr lang="en-US"/>
        </a:p>
      </dgm:t>
    </dgm:pt>
    <dgm:pt modelId="{37E439E7-DEFE-4423-A0A6-02D036E372A4}" type="sibTrans" cxnId="{C44B793F-445F-48BF-8633-5A9419E985AE}">
      <dgm:prSet/>
      <dgm:spPr/>
      <dgm:t>
        <a:bodyPr/>
        <a:lstStyle/>
        <a:p>
          <a:endParaRPr lang="en-US"/>
        </a:p>
      </dgm:t>
    </dgm:pt>
    <dgm:pt modelId="{145567E3-2824-444C-A6F6-76C45D06B62F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October 2013</a:t>
          </a:r>
          <a:endParaRPr lang="en-US" dirty="0"/>
        </a:p>
      </dgm:t>
    </dgm:pt>
    <dgm:pt modelId="{61708B7E-40DE-4E19-8F8D-319BDAE44608}" type="parTrans" cxnId="{73D5F457-3D2C-4A19-A494-0FFAA73195E0}">
      <dgm:prSet/>
      <dgm:spPr/>
      <dgm:t>
        <a:bodyPr/>
        <a:lstStyle/>
        <a:p>
          <a:endParaRPr lang="en-US"/>
        </a:p>
      </dgm:t>
    </dgm:pt>
    <dgm:pt modelId="{FCCA55EF-FB2B-4F65-91DD-FF540E0E672F}" type="sibTrans" cxnId="{73D5F457-3D2C-4A19-A494-0FFAA73195E0}">
      <dgm:prSet/>
      <dgm:spPr/>
      <dgm:t>
        <a:bodyPr/>
        <a:lstStyle/>
        <a:p>
          <a:endParaRPr lang="en-US"/>
        </a:p>
      </dgm:t>
    </dgm:pt>
    <dgm:pt modelId="{0139EB2F-1AC5-4278-825F-19ED3D81399D}">
      <dgm:prSet phldrT="[Text]"/>
      <dgm:spPr/>
      <dgm:t>
        <a:bodyPr/>
        <a:lstStyle/>
        <a:p>
          <a:r>
            <a:rPr lang="en-US" dirty="0" smtClean="0"/>
            <a:t>Held PCMH Summit—Participants from all waves and senior leaders convene to continue collaboration, share learning</a:t>
          </a:r>
          <a:endParaRPr lang="en-US" dirty="0"/>
        </a:p>
      </dgm:t>
    </dgm:pt>
    <dgm:pt modelId="{8ADEE57D-3710-436C-A815-916634083292}" type="parTrans" cxnId="{B97EDD46-B760-40E2-BF6C-98740FE2BFD2}">
      <dgm:prSet/>
      <dgm:spPr/>
      <dgm:t>
        <a:bodyPr/>
        <a:lstStyle/>
        <a:p>
          <a:endParaRPr lang="en-US"/>
        </a:p>
      </dgm:t>
    </dgm:pt>
    <dgm:pt modelId="{3C3E1577-DF1C-4B55-95CF-B8A04B3BCBF6}" type="sibTrans" cxnId="{B97EDD46-B760-40E2-BF6C-98740FE2BFD2}">
      <dgm:prSet/>
      <dgm:spPr/>
      <dgm:t>
        <a:bodyPr/>
        <a:lstStyle/>
        <a:p>
          <a:endParaRPr lang="en-US"/>
        </a:p>
      </dgm:t>
    </dgm:pt>
    <dgm:pt modelId="{EC250C30-A2BA-456F-913B-64227F3D0E9F}">
      <dgm:prSet phldrT="[Text]"/>
      <dgm:spPr/>
      <dgm:t>
        <a:bodyPr/>
        <a:lstStyle/>
        <a:p>
          <a:r>
            <a:rPr lang="en-US" dirty="0" smtClean="0"/>
            <a:t>Trained: 29 practice teams (~150 participants) and 18 improvement coaches</a:t>
          </a:r>
          <a:endParaRPr lang="en-US" dirty="0"/>
        </a:p>
      </dgm:t>
    </dgm:pt>
    <dgm:pt modelId="{0834C7EE-C58E-4C47-A895-8CAB24629967}" type="parTrans" cxnId="{8220F2FE-1C89-47F9-8794-31D65B19EFD1}">
      <dgm:prSet/>
      <dgm:spPr/>
      <dgm:t>
        <a:bodyPr/>
        <a:lstStyle/>
        <a:p>
          <a:endParaRPr lang="en-US"/>
        </a:p>
      </dgm:t>
    </dgm:pt>
    <dgm:pt modelId="{CC0FD335-2AC1-4F86-BCF1-1FC4D1F231B9}" type="sibTrans" cxnId="{8220F2FE-1C89-47F9-8794-31D65B19EFD1}">
      <dgm:prSet/>
      <dgm:spPr/>
      <dgm:t>
        <a:bodyPr/>
        <a:lstStyle/>
        <a:p>
          <a:endParaRPr lang="en-US"/>
        </a:p>
      </dgm:t>
    </dgm:pt>
    <dgm:pt modelId="{EFA8ACFA-B179-400F-9763-8FE531BCE19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Next Steps</a:t>
          </a:r>
          <a:endParaRPr lang="en-US" dirty="0"/>
        </a:p>
      </dgm:t>
    </dgm:pt>
    <dgm:pt modelId="{29665A0F-A3C9-4184-9402-6DD4ED0E0A79}" type="parTrans" cxnId="{859FA417-1B80-4B87-ACBA-1A15EDA9EFCD}">
      <dgm:prSet/>
      <dgm:spPr/>
      <dgm:t>
        <a:bodyPr/>
        <a:lstStyle/>
        <a:p>
          <a:endParaRPr lang="en-US"/>
        </a:p>
      </dgm:t>
    </dgm:pt>
    <dgm:pt modelId="{48E7D6BE-0B1E-4986-B03B-4A8CBA315751}" type="sibTrans" cxnId="{859FA417-1B80-4B87-ACBA-1A15EDA9EFCD}">
      <dgm:prSet/>
      <dgm:spPr/>
      <dgm:t>
        <a:bodyPr/>
        <a:lstStyle/>
        <a:p>
          <a:endParaRPr lang="en-US"/>
        </a:p>
      </dgm:t>
    </dgm:pt>
    <dgm:pt modelId="{311E2E34-3D95-46E3-A59C-E84295EB92B9}">
      <dgm:prSet phldrT="[Text]"/>
      <dgm:spPr/>
      <dgm:t>
        <a:bodyPr/>
        <a:lstStyle/>
        <a:p>
          <a:r>
            <a:rPr lang="en-US" dirty="0" smtClean="0"/>
            <a:t>Planning Wave 4 – Regional Collaborative for Waldo/</a:t>
          </a:r>
          <a:r>
            <a:rPr lang="en-US" dirty="0" err="1" smtClean="0"/>
            <a:t>PenBay</a:t>
          </a:r>
          <a:r>
            <a:rPr lang="en-US" dirty="0" smtClean="0"/>
            <a:t> Communities</a:t>
          </a:r>
          <a:endParaRPr lang="en-US" dirty="0"/>
        </a:p>
      </dgm:t>
    </dgm:pt>
    <dgm:pt modelId="{F3361622-BAA0-450A-9C3F-579B9F89B5AA}" type="parTrans" cxnId="{F512C885-084D-4F84-9525-DFD100DB7429}">
      <dgm:prSet/>
      <dgm:spPr/>
      <dgm:t>
        <a:bodyPr/>
        <a:lstStyle/>
        <a:p>
          <a:endParaRPr lang="en-US"/>
        </a:p>
      </dgm:t>
    </dgm:pt>
    <dgm:pt modelId="{CBD32E4E-34D8-4218-A96B-7A016921C419}" type="sibTrans" cxnId="{F512C885-084D-4F84-9525-DFD100DB7429}">
      <dgm:prSet/>
      <dgm:spPr/>
      <dgm:t>
        <a:bodyPr/>
        <a:lstStyle/>
        <a:p>
          <a:endParaRPr lang="en-US"/>
        </a:p>
      </dgm:t>
    </dgm:pt>
    <dgm:pt modelId="{C5855ADF-17B4-41D6-8A86-A9319D348B4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July 2013</a:t>
          </a:r>
          <a:endParaRPr lang="en-US" dirty="0"/>
        </a:p>
      </dgm:t>
    </dgm:pt>
    <dgm:pt modelId="{A24D6741-71EA-47A1-B738-F993328BCD80}" type="parTrans" cxnId="{D148B394-5574-4161-853C-EB68242ED1DC}">
      <dgm:prSet/>
      <dgm:spPr/>
      <dgm:t>
        <a:bodyPr/>
        <a:lstStyle/>
        <a:p>
          <a:endParaRPr lang="en-US"/>
        </a:p>
      </dgm:t>
    </dgm:pt>
    <dgm:pt modelId="{5AD4DA9B-5B28-432D-9BD1-11A759DB4AF6}" type="sibTrans" cxnId="{D148B394-5574-4161-853C-EB68242ED1DC}">
      <dgm:prSet/>
      <dgm:spPr/>
      <dgm:t>
        <a:bodyPr/>
        <a:lstStyle/>
        <a:p>
          <a:endParaRPr lang="en-US"/>
        </a:p>
      </dgm:t>
    </dgm:pt>
    <dgm:pt modelId="{6CE49747-D21A-436C-A20D-9CFC29E913B9}">
      <dgm:prSet phldrT="[Text]"/>
      <dgm:spPr/>
      <dgm:t>
        <a:bodyPr/>
        <a:lstStyle/>
        <a:p>
          <a:r>
            <a:rPr lang="en-US" dirty="0" smtClean="0"/>
            <a:t>Targeted outreach to independent practices to determine PCMH readiness, offer support and assistance</a:t>
          </a:r>
          <a:endParaRPr lang="en-US" dirty="0"/>
        </a:p>
      </dgm:t>
    </dgm:pt>
    <dgm:pt modelId="{DC1C91AB-6663-4AA3-84C6-469C90148816}" type="parTrans" cxnId="{3B9E9AF8-5062-4584-889B-9AA460738147}">
      <dgm:prSet/>
      <dgm:spPr/>
      <dgm:t>
        <a:bodyPr/>
        <a:lstStyle/>
        <a:p>
          <a:endParaRPr lang="en-US"/>
        </a:p>
      </dgm:t>
    </dgm:pt>
    <dgm:pt modelId="{F391061F-5BF5-4ADF-8DB6-FA8AA5A6BFDA}" type="sibTrans" cxnId="{3B9E9AF8-5062-4584-889B-9AA460738147}">
      <dgm:prSet/>
      <dgm:spPr/>
      <dgm:t>
        <a:bodyPr/>
        <a:lstStyle/>
        <a:p>
          <a:endParaRPr lang="en-US"/>
        </a:p>
      </dgm:t>
    </dgm:pt>
    <dgm:pt modelId="{9C74712B-9EDF-4709-B496-275FA8E70851}">
      <dgm:prSet phldrT="[Text]"/>
      <dgm:spPr/>
      <dgm:t>
        <a:bodyPr/>
        <a:lstStyle/>
        <a:p>
          <a:r>
            <a:rPr lang="en-US" dirty="0" smtClean="0"/>
            <a:t>Launched Wave 3 Collaborative</a:t>
          </a:r>
          <a:endParaRPr lang="en-US" dirty="0"/>
        </a:p>
      </dgm:t>
    </dgm:pt>
    <dgm:pt modelId="{1EB0D74D-C1F4-4509-9EAD-70D1F79AF76D}" type="parTrans" cxnId="{8C948C7F-E31D-407C-8F7F-B88599621E70}">
      <dgm:prSet/>
      <dgm:spPr/>
      <dgm:t>
        <a:bodyPr/>
        <a:lstStyle/>
        <a:p>
          <a:endParaRPr lang="en-US"/>
        </a:p>
      </dgm:t>
    </dgm:pt>
    <dgm:pt modelId="{576FD8D5-F57C-4594-92E9-DB9BFD3AFF3E}" type="sibTrans" cxnId="{8C948C7F-E31D-407C-8F7F-B88599621E70}">
      <dgm:prSet/>
      <dgm:spPr/>
      <dgm:t>
        <a:bodyPr/>
        <a:lstStyle/>
        <a:p>
          <a:endParaRPr lang="en-US"/>
        </a:p>
      </dgm:t>
    </dgm:pt>
    <dgm:pt modelId="{51921B3E-9CF5-49A3-9B76-1C103629032B}" type="pres">
      <dgm:prSet presAssocID="{BEC3F7C8-03CE-458B-8AD4-5B45E5D963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792AD0-5E82-4236-8EE1-2168DA7F1ED4}" type="pres">
      <dgm:prSet presAssocID="{377E7F59-9CE1-4E37-A757-7FCEC0F6AC06}" presName="composite" presStyleCnt="0"/>
      <dgm:spPr/>
    </dgm:pt>
    <dgm:pt modelId="{44A69B33-87E0-431F-B001-D05ADCD24D5D}" type="pres">
      <dgm:prSet presAssocID="{377E7F59-9CE1-4E37-A757-7FCEC0F6AC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56C75-BCC1-4343-8B8F-9D7FB4358E1E}" type="pres">
      <dgm:prSet presAssocID="{377E7F59-9CE1-4E37-A757-7FCEC0F6AC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2EDC-4935-4992-8D94-99F82296DE90}" type="pres">
      <dgm:prSet presAssocID="{94761B80-B9A8-46A9-9D8A-700ED2D686CF}" presName="sp" presStyleCnt="0"/>
      <dgm:spPr/>
    </dgm:pt>
    <dgm:pt modelId="{6F365E60-3EC3-4D4D-A365-675373E01208}" type="pres">
      <dgm:prSet presAssocID="{F9D06AF3-A4BF-4038-8AF2-BBBA7680866E}" presName="composite" presStyleCnt="0"/>
      <dgm:spPr/>
    </dgm:pt>
    <dgm:pt modelId="{A6D43A6A-9A25-4188-97BA-FC9C824CCEC1}" type="pres">
      <dgm:prSet presAssocID="{F9D06AF3-A4BF-4038-8AF2-BBBA7680866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0EE9C-AFF5-4B9B-8EB2-076DA111D0B6}" type="pres">
      <dgm:prSet presAssocID="{F9D06AF3-A4BF-4038-8AF2-BBBA7680866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76B26-185D-4523-88C4-5DDD677F1A48}" type="pres">
      <dgm:prSet presAssocID="{6947FDAC-F3AF-4681-8B56-98471AFB27FC}" presName="sp" presStyleCnt="0"/>
      <dgm:spPr/>
    </dgm:pt>
    <dgm:pt modelId="{3504B5F9-8384-4593-B020-1D0E1AD0A5F4}" type="pres">
      <dgm:prSet presAssocID="{C5855ADF-17B4-41D6-8A86-A9319D348B42}" presName="composite" presStyleCnt="0"/>
      <dgm:spPr/>
    </dgm:pt>
    <dgm:pt modelId="{754311AB-0333-47A9-AF97-A20D6B15FCAB}" type="pres">
      <dgm:prSet presAssocID="{C5855ADF-17B4-41D6-8A86-A9319D348B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1AEB8-242E-43B0-8217-AA3AFD1047A0}" type="pres">
      <dgm:prSet presAssocID="{C5855ADF-17B4-41D6-8A86-A9319D348B4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300A0-D840-40A3-8129-1C5797999B80}" type="pres">
      <dgm:prSet presAssocID="{5AD4DA9B-5B28-432D-9BD1-11A759DB4AF6}" presName="sp" presStyleCnt="0"/>
      <dgm:spPr/>
    </dgm:pt>
    <dgm:pt modelId="{4DD5B1B7-7C21-4D0E-8F21-18EBD4F436BE}" type="pres">
      <dgm:prSet presAssocID="{145567E3-2824-444C-A6F6-76C45D06B62F}" presName="composite" presStyleCnt="0"/>
      <dgm:spPr/>
    </dgm:pt>
    <dgm:pt modelId="{EED7C217-9671-4189-8C71-5AD195007A0A}" type="pres">
      <dgm:prSet presAssocID="{145567E3-2824-444C-A6F6-76C45D06B62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B791E-A398-44A2-A4E5-8550E0F7118B}" type="pres">
      <dgm:prSet presAssocID="{145567E3-2824-444C-A6F6-76C45D06B62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74562-A734-4C89-901A-9E8920CDE2D2}" type="pres">
      <dgm:prSet presAssocID="{FCCA55EF-FB2B-4F65-91DD-FF540E0E672F}" presName="sp" presStyleCnt="0"/>
      <dgm:spPr/>
    </dgm:pt>
    <dgm:pt modelId="{45498EAA-CCCD-4305-8037-4348E255FF9E}" type="pres">
      <dgm:prSet presAssocID="{EFA8ACFA-B179-400F-9763-8FE531BCE194}" presName="composite" presStyleCnt="0"/>
      <dgm:spPr/>
    </dgm:pt>
    <dgm:pt modelId="{4824EAA9-A035-4898-95E6-F6805B555772}" type="pres">
      <dgm:prSet presAssocID="{EFA8ACFA-B179-400F-9763-8FE531BCE19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BC0EE-C105-41F4-808C-597AD741EDAF}" type="pres">
      <dgm:prSet presAssocID="{EFA8ACFA-B179-400F-9763-8FE531BCE19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5A00A-98D4-4305-8413-653B845C6582}" srcId="{BEC3F7C8-03CE-458B-8AD4-5B45E5D96305}" destId="{377E7F59-9CE1-4E37-A757-7FCEC0F6AC06}" srcOrd="0" destOrd="0" parTransId="{18F44BF4-A18A-4008-80BB-E20341E5C62C}" sibTransId="{94761B80-B9A8-46A9-9D8A-700ED2D686CF}"/>
    <dgm:cxn modelId="{B999B721-98A0-4A8D-90FC-F54366B780E0}" type="presOf" srcId="{311E2E34-3D95-46E3-A59C-E84295EB92B9}" destId="{C34BC0EE-C105-41F4-808C-597AD741EDAF}" srcOrd="0" destOrd="0" presId="urn:microsoft.com/office/officeart/2005/8/layout/chevron2"/>
    <dgm:cxn modelId="{73D5F457-3D2C-4A19-A494-0FFAA73195E0}" srcId="{BEC3F7C8-03CE-458B-8AD4-5B45E5D96305}" destId="{145567E3-2824-444C-A6F6-76C45D06B62F}" srcOrd="3" destOrd="0" parTransId="{61708B7E-40DE-4E19-8F8D-319BDAE44608}" sibTransId="{FCCA55EF-FB2B-4F65-91DD-FF540E0E672F}"/>
    <dgm:cxn modelId="{8C948C7F-E31D-407C-8F7F-B88599621E70}" srcId="{145567E3-2824-444C-A6F6-76C45D06B62F}" destId="{9C74712B-9EDF-4709-B496-275FA8E70851}" srcOrd="1" destOrd="0" parTransId="{1EB0D74D-C1F4-4509-9EAD-70D1F79AF76D}" sibTransId="{576FD8D5-F57C-4594-92E9-DB9BFD3AFF3E}"/>
    <dgm:cxn modelId="{34128033-4340-47D9-A0B0-47C81EAD8ECA}" type="presOf" srcId="{BD390ED5-7B6C-4F49-BC8A-E687CCB7E27F}" destId="{ECB56C75-BCC1-4343-8B8F-9D7FB4358E1E}" srcOrd="0" destOrd="0" presId="urn:microsoft.com/office/officeart/2005/8/layout/chevron2"/>
    <dgm:cxn modelId="{DF1A41BA-5B65-48F1-8A05-BF42BE9520BE}" srcId="{BEC3F7C8-03CE-458B-8AD4-5B45E5D96305}" destId="{F9D06AF3-A4BF-4038-8AF2-BBBA7680866E}" srcOrd="1" destOrd="0" parTransId="{BAA5498A-D102-443F-B7B0-85C8FBB6444A}" sibTransId="{6947FDAC-F3AF-4681-8B56-98471AFB27FC}"/>
    <dgm:cxn modelId="{3D0F91D6-E6D1-4369-9793-1E58A28B6EDD}" type="presOf" srcId="{377E7F59-9CE1-4E37-A757-7FCEC0F6AC06}" destId="{44A69B33-87E0-431F-B001-D05ADCD24D5D}" srcOrd="0" destOrd="0" presId="urn:microsoft.com/office/officeart/2005/8/layout/chevron2"/>
    <dgm:cxn modelId="{D51ED659-9EB8-4890-AD3E-438B9D8FF85D}" type="presOf" srcId="{6CE49747-D21A-436C-A20D-9CFC29E913B9}" destId="{C161AEB8-242E-43B0-8217-AA3AFD1047A0}" srcOrd="0" destOrd="0" presId="urn:microsoft.com/office/officeart/2005/8/layout/chevron2"/>
    <dgm:cxn modelId="{FE1B198A-F1BD-4876-A4F5-CB94543B60CF}" type="presOf" srcId="{145567E3-2824-444C-A6F6-76C45D06B62F}" destId="{EED7C217-9671-4189-8C71-5AD195007A0A}" srcOrd="0" destOrd="0" presId="urn:microsoft.com/office/officeart/2005/8/layout/chevron2"/>
    <dgm:cxn modelId="{3B9E9AF8-5062-4584-889B-9AA460738147}" srcId="{C5855ADF-17B4-41D6-8A86-A9319D348B42}" destId="{6CE49747-D21A-436C-A20D-9CFC29E913B9}" srcOrd="0" destOrd="0" parTransId="{DC1C91AB-6663-4AA3-84C6-469C90148816}" sibTransId="{F391061F-5BF5-4ADF-8DB6-FA8AA5A6BFDA}"/>
    <dgm:cxn modelId="{C44B793F-445F-48BF-8633-5A9419E985AE}" srcId="{F9D06AF3-A4BF-4038-8AF2-BBBA7680866E}" destId="{DDDD94A4-D9A0-4935-95F9-BC37BB1D89F7}" srcOrd="0" destOrd="0" parTransId="{9BC87B0B-6D5C-40A1-B74E-488C3B10BB11}" sibTransId="{37E439E7-DEFE-4423-A0A6-02D036E372A4}"/>
    <dgm:cxn modelId="{8220F2FE-1C89-47F9-8794-31D65B19EFD1}" srcId="{377E7F59-9CE1-4E37-A757-7FCEC0F6AC06}" destId="{EC250C30-A2BA-456F-913B-64227F3D0E9F}" srcOrd="1" destOrd="0" parTransId="{0834C7EE-C58E-4C47-A895-8CAB24629967}" sibTransId="{CC0FD335-2AC1-4F86-BCF1-1FC4D1F231B9}"/>
    <dgm:cxn modelId="{C1BF82C8-E37E-4A8E-B619-75124C4D8298}" type="presOf" srcId="{0139EB2F-1AC5-4278-825F-19ED3D81399D}" destId="{267B791E-A398-44A2-A4E5-8550E0F7118B}" srcOrd="0" destOrd="0" presId="urn:microsoft.com/office/officeart/2005/8/layout/chevron2"/>
    <dgm:cxn modelId="{BB928B35-72DD-4FC2-B2A5-8297B012C11C}" type="presOf" srcId="{BEC3F7C8-03CE-458B-8AD4-5B45E5D96305}" destId="{51921B3E-9CF5-49A3-9B76-1C103629032B}" srcOrd="0" destOrd="0" presId="urn:microsoft.com/office/officeart/2005/8/layout/chevron2"/>
    <dgm:cxn modelId="{B97EDD46-B760-40E2-BF6C-98740FE2BFD2}" srcId="{145567E3-2824-444C-A6F6-76C45D06B62F}" destId="{0139EB2F-1AC5-4278-825F-19ED3D81399D}" srcOrd="0" destOrd="0" parTransId="{8ADEE57D-3710-436C-A815-916634083292}" sibTransId="{3C3E1577-DF1C-4B55-95CF-B8A04B3BCBF6}"/>
    <dgm:cxn modelId="{5FE8A614-7B78-4581-BDC3-2421FA1F9CF6}" srcId="{377E7F59-9CE1-4E37-A757-7FCEC0F6AC06}" destId="{BD390ED5-7B6C-4F49-BC8A-E687CCB7E27F}" srcOrd="0" destOrd="0" parTransId="{28657568-1D41-4036-8448-4D61DCE4ED76}" sibTransId="{6E050997-63F8-48B1-8F11-729CE0170102}"/>
    <dgm:cxn modelId="{9BE2F882-2560-4D09-B450-79CDE912AE03}" type="presOf" srcId="{9C74712B-9EDF-4709-B496-275FA8E70851}" destId="{267B791E-A398-44A2-A4E5-8550E0F7118B}" srcOrd="0" destOrd="1" presId="urn:microsoft.com/office/officeart/2005/8/layout/chevron2"/>
    <dgm:cxn modelId="{9A8A45A0-E9CD-4D4A-BD57-2B643DCCF066}" type="presOf" srcId="{C5855ADF-17B4-41D6-8A86-A9319D348B42}" destId="{754311AB-0333-47A9-AF97-A20D6B15FCAB}" srcOrd="0" destOrd="0" presId="urn:microsoft.com/office/officeart/2005/8/layout/chevron2"/>
    <dgm:cxn modelId="{6E0A8AC8-58A0-46A7-9753-BAB51E1E6D53}" type="presOf" srcId="{EC250C30-A2BA-456F-913B-64227F3D0E9F}" destId="{ECB56C75-BCC1-4343-8B8F-9D7FB4358E1E}" srcOrd="0" destOrd="1" presId="urn:microsoft.com/office/officeart/2005/8/layout/chevron2"/>
    <dgm:cxn modelId="{5118503B-DA0C-4151-9C85-7F08BD67BDE5}" type="presOf" srcId="{F9D06AF3-A4BF-4038-8AF2-BBBA7680866E}" destId="{A6D43A6A-9A25-4188-97BA-FC9C824CCEC1}" srcOrd="0" destOrd="0" presId="urn:microsoft.com/office/officeart/2005/8/layout/chevron2"/>
    <dgm:cxn modelId="{F512C885-084D-4F84-9525-DFD100DB7429}" srcId="{EFA8ACFA-B179-400F-9763-8FE531BCE194}" destId="{311E2E34-3D95-46E3-A59C-E84295EB92B9}" srcOrd="0" destOrd="0" parTransId="{F3361622-BAA0-450A-9C3F-579B9F89B5AA}" sibTransId="{CBD32E4E-34D8-4218-A96B-7A016921C419}"/>
    <dgm:cxn modelId="{808FD25D-E3DD-45D1-A35F-AB2280240A1E}" type="presOf" srcId="{EFA8ACFA-B179-400F-9763-8FE531BCE194}" destId="{4824EAA9-A035-4898-95E6-F6805B555772}" srcOrd="0" destOrd="0" presId="urn:microsoft.com/office/officeart/2005/8/layout/chevron2"/>
    <dgm:cxn modelId="{4FD93378-29B1-4346-8A4B-F0F815777F5C}" type="presOf" srcId="{DDDD94A4-D9A0-4935-95F9-BC37BB1D89F7}" destId="{9BF0EE9C-AFF5-4B9B-8EB2-076DA111D0B6}" srcOrd="0" destOrd="0" presId="urn:microsoft.com/office/officeart/2005/8/layout/chevron2"/>
    <dgm:cxn modelId="{D148B394-5574-4161-853C-EB68242ED1DC}" srcId="{BEC3F7C8-03CE-458B-8AD4-5B45E5D96305}" destId="{C5855ADF-17B4-41D6-8A86-A9319D348B42}" srcOrd="2" destOrd="0" parTransId="{A24D6741-71EA-47A1-B738-F993328BCD80}" sibTransId="{5AD4DA9B-5B28-432D-9BD1-11A759DB4AF6}"/>
    <dgm:cxn modelId="{859FA417-1B80-4B87-ACBA-1A15EDA9EFCD}" srcId="{BEC3F7C8-03CE-458B-8AD4-5B45E5D96305}" destId="{EFA8ACFA-B179-400F-9763-8FE531BCE194}" srcOrd="4" destOrd="0" parTransId="{29665A0F-A3C9-4184-9402-6DD4ED0E0A79}" sibTransId="{48E7D6BE-0B1E-4986-B03B-4A8CBA315751}"/>
    <dgm:cxn modelId="{A81978B5-5A42-465C-B9AF-1F15EDF56C63}" type="presParOf" srcId="{51921B3E-9CF5-49A3-9B76-1C103629032B}" destId="{5B792AD0-5E82-4236-8EE1-2168DA7F1ED4}" srcOrd="0" destOrd="0" presId="urn:microsoft.com/office/officeart/2005/8/layout/chevron2"/>
    <dgm:cxn modelId="{AD535DDE-B79F-42EF-AAAD-9F46293E42DA}" type="presParOf" srcId="{5B792AD0-5E82-4236-8EE1-2168DA7F1ED4}" destId="{44A69B33-87E0-431F-B001-D05ADCD24D5D}" srcOrd="0" destOrd="0" presId="urn:microsoft.com/office/officeart/2005/8/layout/chevron2"/>
    <dgm:cxn modelId="{8A0EDF0E-4F8C-4366-9E04-F46CFDCA6CE6}" type="presParOf" srcId="{5B792AD0-5E82-4236-8EE1-2168DA7F1ED4}" destId="{ECB56C75-BCC1-4343-8B8F-9D7FB4358E1E}" srcOrd="1" destOrd="0" presId="urn:microsoft.com/office/officeart/2005/8/layout/chevron2"/>
    <dgm:cxn modelId="{F6961C46-2F5D-40DB-BEA2-D652E7555901}" type="presParOf" srcId="{51921B3E-9CF5-49A3-9B76-1C103629032B}" destId="{5D602EDC-4935-4992-8D94-99F82296DE90}" srcOrd="1" destOrd="0" presId="urn:microsoft.com/office/officeart/2005/8/layout/chevron2"/>
    <dgm:cxn modelId="{A82E62F9-FBF7-4FE8-BDEF-4424B4824226}" type="presParOf" srcId="{51921B3E-9CF5-49A3-9B76-1C103629032B}" destId="{6F365E60-3EC3-4D4D-A365-675373E01208}" srcOrd="2" destOrd="0" presId="urn:microsoft.com/office/officeart/2005/8/layout/chevron2"/>
    <dgm:cxn modelId="{B9A336E1-6C1C-4368-ABED-D3C95952AF38}" type="presParOf" srcId="{6F365E60-3EC3-4D4D-A365-675373E01208}" destId="{A6D43A6A-9A25-4188-97BA-FC9C824CCEC1}" srcOrd="0" destOrd="0" presId="urn:microsoft.com/office/officeart/2005/8/layout/chevron2"/>
    <dgm:cxn modelId="{460D0124-81F3-4F82-87DF-93B428B7F424}" type="presParOf" srcId="{6F365E60-3EC3-4D4D-A365-675373E01208}" destId="{9BF0EE9C-AFF5-4B9B-8EB2-076DA111D0B6}" srcOrd="1" destOrd="0" presId="urn:microsoft.com/office/officeart/2005/8/layout/chevron2"/>
    <dgm:cxn modelId="{E1A540A7-6023-4E1A-BF16-D6D8DC0FEC29}" type="presParOf" srcId="{51921B3E-9CF5-49A3-9B76-1C103629032B}" destId="{D9D76B26-185D-4523-88C4-5DDD677F1A48}" srcOrd="3" destOrd="0" presId="urn:microsoft.com/office/officeart/2005/8/layout/chevron2"/>
    <dgm:cxn modelId="{68F5C0A8-4211-4619-AEE8-EC1D76882AFB}" type="presParOf" srcId="{51921B3E-9CF5-49A3-9B76-1C103629032B}" destId="{3504B5F9-8384-4593-B020-1D0E1AD0A5F4}" srcOrd="4" destOrd="0" presId="urn:microsoft.com/office/officeart/2005/8/layout/chevron2"/>
    <dgm:cxn modelId="{9B97B61D-544E-4481-ACDF-EB75D3AA3365}" type="presParOf" srcId="{3504B5F9-8384-4593-B020-1D0E1AD0A5F4}" destId="{754311AB-0333-47A9-AF97-A20D6B15FCAB}" srcOrd="0" destOrd="0" presId="urn:microsoft.com/office/officeart/2005/8/layout/chevron2"/>
    <dgm:cxn modelId="{14E50176-B747-4C09-8062-2C31250DA43E}" type="presParOf" srcId="{3504B5F9-8384-4593-B020-1D0E1AD0A5F4}" destId="{C161AEB8-242E-43B0-8217-AA3AFD1047A0}" srcOrd="1" destOrd="0" presId="urn:microsoft.com/office/officeart/2005/8/layout/chevron2"/>
    <dgm:cxn modelId="{283F2A51-3BF4-4056-B2A5-708EEE545DF9}" type="presParOf" srcId="{51921B3E-9CF5-49A3-9B76-1C103629032B}" destId="{C30300A0-D840-40A3-8129-1C5797999B80}" srcOrd="5" destOrd="0" presId="urn:microsoft.com/office/officeart/2005/8/layout/chevron2"/>
    <dgm:cxn modelId="{6D3B4C91-82C1-4AC7-BE0E-33728A6E047B}" type="presParOf" srcId="{51921B3E-9CF5-49A3-9B76-1C103629032B}" destId="{4DD5B1B7-7C21-4D0E-8F21-18EBD4F436BE}" srcOrd="6" destOrd="0" presId="urn:microsoft.com/office/officeart/2005/8/layout/chevron2"/>
    <dgm:cxn modelId="{C505516E-E055-49F8-8C91-CF272427F15D}" type="presParOf" srcId="{4DD5B1B7-7C21-4D0E-8F21-18EBD4F436BE}" destId="{EED7C217-9671-4189-8C71-5AD195007A0A}" srcOrd="0" destOrd="0" presId="urn:microsoft.com/office/officeart/2005/8/layout/chevron2"/>
    <dgm:cxn modelId="{2E5E1925-C214-4FB6-803B-9EF83865A809}" type="presParOf" srcId="{4DD5B1B7-7C21-4D0E-8F21-18EBD4F436BE}" destId="{267B791E-A398-44A2-A4E5-8550E0F7118B}" srcOrd="1" destOrd="0" presId="urn:microsoft.com/office/officeart/2005/8/layout/chevron2"/>
    <dgm:cxn modelId="{5DCD1D72-4F5B-4D24-A1C6-1088025C4D9C}" type="presParOf" srcId="{51921B3E-9CF5-49A3-9B76-1C103629032B}" destId="{C3074562-A734-4C89-901A-9E8920CDE2D2}" srcOrd="7" destOrd="0" presId="urn:microsoft.com/office/officeart/2005/8/layout/chevron2"/>
    <dgm:cxn modelId="{1B4A2C4E-6C59-42A3-9ED1-A2FE568396EF}" type="presParOf" srcId="{51921B3E-9CF5-49A3-9B76-1C103629032B}" destId="{45498EAA-CCCD-4305-8037-4348E255FF9E}" srcOrd="8" destOrd="0" presId="urn:microsoft.com/office/officeart/2005/8/layout/chevron2"/>
    <dgm:cxn modelId="{3BF18AA3-A115-4F63-AC60-995E4BC30393}" type="presParOf" srcId="{45498EAA-CCCD-4305-8037-4348E255FF9E}" destId="{4824EAA9-A035-4898-95E6-F6805B555772}" srcOrd="0" destOrd="0" presId="urn:microsoft.com/office/officeart/2005/8/layout/chevron2"/>
    <dgm:cxn modelId="{A6EDB7EC-5F9C-4929-B7CF-AC365F858B19}" type="presParOf" srcId="{45498EAA-CCCD-4305-8037-4348E255FF9E}" destId="{C34BC0EE-C105-41F4-808C-597AD741ED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71FA5A-D4B5-49A6-98FF-C7CE124ABFC2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3F3745-4ACF-4C62-B85D-D67FF8B36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955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6FB5DD-A7A3-47C3-A7DB-CD5508ADC7F6}" type="datetimeFigureOut">
              <a:rPr lang="en-US"/>
              <a:pPr>
                <a:defRPr/>
              </a:pPr>
              <a:t>11/19/2013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8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DB18DD-F79D-4A19-9059-83B89865C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3295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46AB-2E62-4609-86ED-215CCB803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46AB-2E62-4609-86ED-215CCB803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46AB-2E62-4609-86ED-215CCB803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46AB-2E62-4609-86ED-215CCB803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F0674-2F4A-465D-B808-4ABF4E4F00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807DEF-3707-4FAE-A5B7-E52C15C84B03}" type="slidenum">
              <a:rPr 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EA46AB-2E62-4609-86ED-215CCB8034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BFAD-43A2-4CF4-8F0A-D68770DAD873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3AB0-7CF6-47F9-B96A-E8736689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0567A-58A6-4272-9BAA-A0D9EF9B7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0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06E681-FA52-46CA-B873-E40DB4063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604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4010C7-D0E7-4948-A6AD-56868824D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38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AE2AA-65D6-4237-B1C0-21A666A2E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63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2B9F6-67DF-4571-BF6C-2F8757BA3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1955-40E9-42A0-A8FE-200B0EC9EFB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010400" y="6553878"/>
            <a:ext cx="2133600" cy="2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 defTabSz="914400">
              <a:defRPr/>
            </a:pPr>
            <a:fld id="{74CEA14C-68AE-4510-A73E-931E76FAA797}" type="slidenum">
              <a:rPr lang="en-US" sz="1400" smtClean="0">
                <a:solidFill>
                  <a:srgbClr val="FFFFFF"/>
                </a:solidFill>
                <a:latin typeface="Arial" charset="0"/>
              </a:rPr>
              <a:pPr algn="r" defTabSz="914400"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BC14-C87F-4873-8755-238525705B0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BFAD-43A2-4CF4-8F0A-D68770DAD873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85677"/>
            <a:ext cx="4038600" cy="6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93C3-88A9-4DD3-A446-535EA7F67B2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17AA-ADE9-4A9D-8107-714E10531BC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7925-3EB6-4032-B75F-9EADCCD49AB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6C6B-D5A7-4F52-9790-EA463C83FB1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DD43-EC2E-4FE2-9E7E-D1772316B50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5651-22D3-4DD8-A5BC-3D5CBB3C17B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5351-F409-41E4-BFB0-F33BDCE2EA3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165D-4058-462C-B15C-38EE4AC4BF0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3AB0-7CF6-47F9-B96A-E8736689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1955-40E9-42A0-A8FE-200B0EC9EFB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010400" y="6553878"/>
            <a:ext cx="2133600" cy="2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 defTabSz="914400">
              <a:defRPr/>
            </a:pPr>
            <a:fld id="{74CEA14C-68AE-4510-A73E-931E76FAA797}" type="slidenum">
              <a:rPr lang="en-US" sz="1400" smtClean="0">
                <a:solidFill>
                  <a:srgbClr val="FFFFFF"/>
                </a:solidFill>
                <a:latin typeface="Arial" charset="0"/>
              </a:rPr>
              <a:pPr algn="r" defTabSz="914400"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BC14-C87F-4873-8755-238525705B0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BFAD-43A2-4CF4-8F0A-D68770DAD873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5651-22D3-4DD8-A5BC-3D5CBB3C17B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93C3-88A9-4DD3-A446-535EA7F67B2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17AA-ADE9-4A9D-8107-714E10531BC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7925-3EB6-4032-B75F-9EADCCD49AB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93C3-88A9-4DD3-A446-535EA7F67B2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6C6B-D5A7-4F52-9790-EA463C83FB1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DD43-EC2E-4FE2-9E7E-D1772316B50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5351-F409-41E4-BFB0-F33BDCE2EA3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165D-4058-462C-B15C-38EE4AC4BF0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3AB0-7CF6-47F9-B96A-E8736689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1955-40E9-42A0-A8FE-200B0EC9EFB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010400" y="6553878"/>
            <a:ext cx="2133600" cy="2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 defTabSz="914400">
              <a:defRPr/>
            </a:pPr>
            <a:fld id="{74CEA14C-68AE-4510-A73E-931E76FAA797}" type="slidenum">
              <a:rPr lang="en-US" sz="1400" smtClean="0">
                <a:solidFill>
                  <a:srgbClr val="FFFFFF"/>
                </a:solidFill>
                <a:latin typeface="Arial" charset="0"/>
              </a:rPr>
              <a:pPr algn="r" defTabSz="914400"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BC14-C87F-4873-8755-238525705B0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BFAD-43A2-4CF4-8F0A-D68770DAD873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5651-22D3-4DD8-A5BC-3D5CBB3C17BB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93C3-88A9-4DD3-A446-535EA7F67B2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17AA-ADE9-4A9D-8107-714E10531BC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817AA-ADE9-4A9D-8107-714E10531BC6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7925-3EB6-4032-B75F-9EADCCD49AB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6C6B-D5A7-4F52-9790-EA463C83FB1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DD43-EC2E-4FE2-9E7E-D1772316B50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5351-F409-41E4-BFB0-F33BDCE2EA3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165D-4058-462C-B15C-38EE4AC4BF0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3AB0-7CF6-47F9-B96A-E8736689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1955-40E9-42A0-A8FE-200B0EC9EFB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7010400" y="6553878"/>
            <a:ext cx="2133600" cy="2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 defTabSz="914400">
              <a:defRPr/>
            </a:pPr>
            <a:fld id="{74CEA14C-68AE-4510-A73E-931E76FAA797}" type="slidenum">
              <a:rPr lang="en-US" sz="1400" smtClean="0">
                <a:solidFill>
                  <a:srgbClr val="FFFFFF"/>
                </a:solidFill>
                <a:latin typeface="Arial" charset="0"/>
              </a:rPr>
              <a:pPr algn="r" defTabSz="914400">
                <a:defRPr/>
              </a:pPr>
              <a:t>‹#›</a:t>
            </a:fld>
            <a:endParaRPr lang="en-US" sz="14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7BC14-C87F-4873-8755-238525705B01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7925-3EB6-4032-B75F-9EADCCD49AB0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72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93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1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51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779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17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08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77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B917D-F538-4C3E-A2EA-302BE0A8BA2A}" type="datetimeFigureOut">
              <a:rPr lang="en-US" smtClean="0">
                <a:solidFill>
                  <a:srgbClr val="000000"/>
                </a:solidFill>
              </a:rPr>
              <a:pPr/>
              <a:t>11/19/2013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F8BE-857A-481D-833A-EC30C55CA9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6C6B-D5A7-4F52-9790-EA463C83FB17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0300" y="156971"/>
            <a:ext cx="7738722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3923"/>
            <a:ext cx="980453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74D40-937C-DD4C-852F-7C6037277B19}" type="datetime2">
              <a:rPr lang="en-US" smtClean="0">
                <a:solidFill>
                  <a:srgbClr val="D5EDF4"/>
                </a:solidFill>
              </a:rPr>
              <a:pPr/>
              <a:t>Tuesday, November 19, 2013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27357" y="2052960"/>
            <a:ext cx="6324600" cy="1828800"/>
          </a:xfrm>
          <a:solidFill>
            <a:schemeClr val="tx2"/>
          </a:solidFill>
        </p:spPr>
        <p:txBody>
          <a:bodyPr anchor="ctr"/>
          <a:lstStyle>
            <a:lvl1pPr algn="l">
              <a:defRPr sz="42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 rot="16200000">
            <a:off x="-1417593" y="3981507"/>
            <a:ext cx="4038820" cy="125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Northern New England accountable Care Collaborative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76" y="882721"/>
            <a:ext cx="10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Medium"/>
              </a:rPr>
              <a:t>NNEACC</a:t>
            </a:r>
            <a:endParaRPr lang="en-US" dirty="0">
              <a:solidFill>
                <a:srgbClr val="FFFFFF"/>
              </a:solidFill>
              <a:latin typeface="Franklin Gothic Medium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27250" y="4542448"/>
            <a:ext cx="6324600" cy="731837"/>
          </a:xfrm>
          <a:solidFill>
            <a:schemeClr val="tx2"/>
          </a:solidFill>
        </p:spPr>
        <p:txBody>
          <a:bodyPr>
            <a:normAutofit/>
          </a:bodyPr>
          <a:lstStyle>
            <a:lvl1pPr marL="4572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38613">
            <a:off x="188479" y="9600"/>
            <a:ext cx="217932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5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A3D-4307-654C-B8C6-9D060D5623BD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5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19501" y="6356350"/>
            <a:ext cx="213360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812E7F-1487-684B-B645-F512A36C187D}" type="datetime2">
              <a:rPr lang="en-US" smtClean="0"/>
              <a:pPr/>
              <a:t>Tuesday, November 19, 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D5EDF4"/>
                </a:solidFill>
              </a:rPr>
              <a:pPr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92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1359-28F5-6046-AF32-1574DBA774BC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3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399924"/>
            <a:ext cx="8831802" cy="4571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50436"/>
            <a:ext cx="4040188" cy="4066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915"/>
            <a:ext cx="4040188" cy="41922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571" y="1450436"/>
            <a:ext cx="4041775" cy="4066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3915"/>
            <a:ext cx="4041775" cy="41922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D12D-918C-5845-9402-522CA754255B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295860"/>
            <a:ext cx="8831802" cy="863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40684" y="1450436"/>
            <a:ext cx="62887" cy="49046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1835432"/>
            <a:ext cx="43449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6492" y="1835432"/>
            <a:ext cx="4377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51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EF7C7-1C63-A64D-90D0-D99280ABE95B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64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4AFA-0185-9C43-8474-8A7E0253D3A4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66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448" y="150876"/>
            <a:ext cx="987552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234440" y="150876"/>
            <a:ext cx="7744968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786" y="304800"/>
            <a:ext cx="667086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59D4-1DBB-3B43-BD06-3985F94ABAED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 rot="16200000">
            <a:off x="-1132119" y="4033669"/>
            <a:ext cx="3557342" cy="691147"/>
          </a:xfrm>
        </p:spPr>
        <p:txBody>
          <a:bodyPr anchor="b"/>
          <a:lstStyle>
            <a:lvl1pPr algn="dist">
              <a:defRPr sz="48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38613">
            <a:off x="188479" y="9600"/>
            <a:ext cx="2179320" cy="2941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76" y="882721"/>
            <a:ext cx="10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Franklin Gothic Medium"/>
              </a:rPr>
              <a:t>NNEACC</a:t>
            </a:r>
            <a:endParaRPr lang="en-US" dirty="0">
              <a:solidFill>
                <a:srgbClr val="FFFFF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881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48F7-DEF4-A047-89E3-D585AFF1654B}" type="datetime2">
              <a:rPr lang="en-US" smtClean="0">
                <a:solidFill>
                  <a:srgbClr val="D5EDF4"/>
                </a:solidFill>
              </a:rPr>
              <a:pPr/>
              <a:t>Tuesday, November 19, 2013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5EDF4"/>
                </a:solidFill>
              </a:rPr>
              <a:pPr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7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6D-3732-E443-A95F-C60D46BB7DF5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DD43-EC2E-4FE2-9E7E-D1772316B50F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1A67-0E23-9F4A-807B-79A921D3A402}" type="datetime2">
              <a:rPr lang="en-US" smtClean="0">
                <a:solidFill>
                  <a:srgbClr val="09213B"/>
                </a:solidFill>
              </a:rPr>
              <a:pPr/>
              <a:t>Tuesday, November 19, 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D5EDF4"/>
                </a:solidFill>
              </a:rPr>
              <a:pPr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605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0300" y="156971"/>
            <a:ext cx="7738722" cy="6553200"/>
          </a:xfrm>
          <a:prstGeom prst="rect">
            <a:avLst/>
          </a:prstGeom>
          <a:solidFill>
            <a:schemeClr val="bg2"/>
          </a:solidFill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3923"/>
            <a:ext cx="980453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D8A85A-1A9C-6149-ADF6-8584C5061038}" type="datetime1">
              <a:rPr lang="en-US" smtClean="0">
                <a:solidFill>
                  <a:srgbClr val="D5EDF4"/>
                </a:solidFill>
              </a:rPr>
              <a:pPr/>
              <a:t>11/19/2013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D5EDF4"/>
                </a:solidFill>
              </a:rPr>
              <a:t>Northern New England Accountable Care Collaborative</a:t>
            </a:r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27357" y="2052960"/>
            <a:ext cx="6324600" cy="1828800"/>
          </a:xfrm>
        </p:spPr>
        <p:txBody>
          <a:bodyPr anchor="ctr"/>
          <a:lstStyle>
            <a:lvl1pPr algn="ctr">
              <a:defRPr sz="4200" spc="150" baseline="0">
                <a:solidFill>
                  <a:srgbClr val="0921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itle 12"/>
          <p:cNvSpPr txBox="1">
            <a:spLocks/>
          </p:cNvSpPr>
          <p:nvPr userDrawn="1"/>
        </p:nvSpPr>
        <p:spPr>
          <a:xfrm rot="16200000">
            <a:off x="-1417593" y="3981507"/>
            <a:ext cx="4038820" cy="1256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prstClr val="white"/>
                </a:solidFill>
              </a:rPr>
              <a:t>Northern New England accountable Care Collaborative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38613">
            <a:off x="188479" y="9600"/>
            <a:ext cx="2179320" cy="29413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9076" y="882721"/>
            <a:ext cx="10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NNEACC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27250" y="4542448"/>
            <a:ext cx="6324600" cy="731837"/>
          </a:xfrm>
        </p:spPr>
        <p:txBody>
          <a:bodyPr>
            <a:normAutofit/>
          </a:bodyPr>
          <a:lstStyle>
            <a:lvl1pPr marL="45720" indent="0" algn="ctr">
              <a:buNone/>
              <a:defRPr sz="2400">
                <a:solidFill>
                  <a:srgbClr val="09213B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23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1C4-B8E4-B741-8DB7-CE56EEE37754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86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19501" y="6356350"/>
            <a:ext cx="213360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6062C3-D687-2F43-BE9A-73E0F4B23F5F}" type="datetime1">
              <a:rPr lang="en-US" smtClean="0"/>
              <a:pPr/>
              <a:t>11/19/2013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D5EDF4"/>
                </a:solidFill>
              </a:rPr>
              <a:pPr algn="r"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Northern New England Accountable Care Collaborative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84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11C0-8AD8-814A-A3C5-88B6DEFD2127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16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52400" y="1399924"/>
            <a:ext cx="8831802" cy="4571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50436"/>
            <a:ext cx="4040188" cy="4066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915"/>
            <a:ext cx="4040188" cy="41922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3571" y="1450436"/>
            <a:ext cx="4041775" cy="4066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3915"/>
            <a:ext cx="4041775" cy="41922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98AB-A96E-654D-A89D-200500E70E6F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295860"/>
            <a:ext cx="8831802" cy="863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540684" y="1450436"/>
            <a:ext cx="62887" cy="49046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1835432"/>
            <a:ext cx="43449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06492" y="1835432"/>
            <a:ext cx="4377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68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A9EF-CC23-2D45-B11B-4179109C9EF0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9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80FE-303B-5D4C-90E9-53248B70B509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03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448" y="150876"/>
            <a:ext cx="987552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234440" y="150876"/>
            <a:ext cx="7744968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786" y="304800"/>
            <a:ext cx="667086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8094-662B-AB43-885A-E1F4917474C6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 rot="16200000">
            <a:off x="-1132119" y="4033669"/>
            <a:ext cx="3557342" cy="691147"/>
          </a:xfrm>
        </p:spPr>
        <p:txBody>
          <a:bodyPr anchor="b"/>
          <a:lstStyle>
            <a:lvl1pPr algn="dist">
              <a:defRPr sz="4800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38613">
            <a:off x="188479" y="9600"/>
            <a:ext cx="2179320" cy="29413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9076" y="882721"/>
            <a:ext cx="10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Franklin Gothic Medium"/>
              </a:rPr>
              <a:t>NNEACC</a:t>
            </a:r>
          </a:p>
        </p:txBody>
      </p:sp>
    </p:spTree>
    <p:extLst>
      <p:ext uri="{BB962C8B-B14F-4D97-AF65-F5344CB8AC3E}">
        <p14:creationId xmlns:p14="http://schemas.microsoft.com/office/powerpoint/2010/main" val="36973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D922-2758-A848-A40B-19953F24080E}" type="datetime1">
              <a:rPr lang="en-US" smtClean="0">
                <a:solidFill>
                  <a:srgbClr val="D5EDF4"/>
                </a:solidFill>
              </a:rPr>
              <a:pPr/>
              <a:t>11/19/2013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5EDF4"/>
                </a:solidFill>
              </a:rPr>
              <a:t>Northern New England Accountable Care Collaborative</a:t>
            </a:r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D5EDF4"/>
                </a:solidFill>
              </a:rPr>
              <a:pPr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90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45351-F409-41E4-BFB0-F33BDCE2EA38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C0B3-96F1-BC43-9300-8C006DA808B4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>
                <a:solidFill>
                  <a:srgbClr val="09213B"/>
                </a:solidFill>
              </a:rPr>
              <a:pPr/>
              <a:t>‹#›</a:t>
            </a:fld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99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13AD-7F26-0642-982A-6BED5626423F}" type="datetime1">
              <a:rPr lang="en-US" smtClean="0">
                <a:solidFill>
                  <a:srgbClr val="09213B"/>
                </a:solidFill>
              </a:rPr>
              <a:pPr/>
              <a:t>11/19/2013</a:t>
            </a:fld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D5EDF4"/>
                </a:solidFill>
              </a:rPr>
              <a:pPr/>
              <a:t>‹#›</a:t>
            </a:fld>
            <a:endParaRPr lang="en-US" dirty="0">
              <a:solidFill>
                <a:srgbClr val="D5ED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8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382588"/>
            <a:ext cx="8245475" cy="75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3275" y="1262063"/>
            <a:ext cx="3873500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262063"/>
            <a:ext cx="3875088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33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7FB17FF-6F8D-42A2-9862-A6B87D54C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223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F642C3A-69A5-4B2D-B462-3B7E39BA8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33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6F94973-77E4-4280-A742-87EF62E69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608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9FA7BF9-CD3E-4BD7-9B30-96E72E0D6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86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41B5996-5920-4543-A7B1-94D9B0565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34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EF049CC-4E34-4391-A533-EE3D8008F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71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772625D-CB26-4DC2-8880-321731AB6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165D-4058-462C-B15C-38EE4AC4BF0D}" type="datetime1">
              <a:rPr lang="en-US">
                <a:solidFill>
                  <a:srgbClr val="000000"/>
                </a:solidFill>
              </a:rPr>
              <a:pPr>
                <a:defRPr/>
              </a:pPr>
              <a:t>11/19/2013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331AF885-5C57-4D81-B99A-883F49C9F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4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7BCE4DC-46CE-4290-A873-F14D816CE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29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6E281BD-C3BE-4A37-BCC5-1CDB77030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645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562B8A19-F705-48A0-9E57-6EE7D7CB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9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02E9C6-7D27-499A-98B8-05ACADFF7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336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4BA83-B5B2-47A0-80B2-B3541E02E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830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F34E0-FA07-4E40-BFA3-2C32F17BD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9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976F9F-8D4E-4270-83CD-C8FA0243FA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6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7EA0B6-74F6-498D-9373-8E987BF6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4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ED03D5-6B9B-4414-8A4F-3A6DCF5F9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0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defTabSz="914400">
              <a:defRPr/>
            </a:pPr>
            <a:fld id="{B858A088-07B1-4A97-8DC3-5D26089F5DC7}" type="datetime1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11/19/2013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7" descr="MaineHealth_rgb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6292850"/>
            <a:ext cx="1143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defTabSz="914400">
              <a:defRPr/>
            </a:pPr>
            <a:fld id="{B858A088-07B1-4A97-8DC3-5D26089F5DC7}" type="datetime1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11/19/2013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7" descr="MaineHealth_rgb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6292850"/>
            <a:ext cx="1143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defTabSz="914400">
              <a:defRPr/>
            </a:pPr>
            <a:fld id="{B858A088-07B1-4A97-8DC3-5D26089F5DC7}" type="datetime1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11/19/2013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7" descr="MaineHealth_rgb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6292850"/>
            <a:ext cx="1143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defTabSz="914400">
              <a:defRPr/>
            </a:pPr>
            <a:fld id="{B858A088-07B1-4A97-8DC3-5D26089F5DC7}" type="datetime1">
              <a:rPr lang="en-US">
                <a:solidFill>
                  <a:srgbClr val="000000"/>
                </a:solidFill>
                <a:latin typeface="Arial" charset="0"/>
              </a:rPr>
              <a:pPr defTabSz="914400">
                <a:defRPr/>
              </a:pPr>
              <a:t>11/19/2013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17" descr="MaineHealth_rgb_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6292850"/>
            <a:ext cx="1143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53878"/>
            <a:ext cx="2133600" cy="255718"/>
          </a:xfrm>
          <a:prstGeom prst="rect">
            <a:avLst/>
          </a:prstGeom>
          <a:ln/>
        </p:spPr>
        <p:txBody>
          <a:bodyPr/>
          <a:lstStyle>
            <a:lvl1pPr algn="r">
              <a:defRPr sz="1050" b="1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74CEA14C-68AE-4510-A73E-931E76FAA797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3DB917D-F538-4C3E-A2EA-302BE0A8BA2A}" type="datetimeFigureOut">
              <a:rPr lang="en-US" smtClean="0">
                <a:solidFill>
                  <a:srgbClr val="000000"/>
                </a:solidFill>
                <a:latin typeface="Arial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11/19/2013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97C1F8BE-857A-481D-833A-EC30C55CA929}" type="slidenum">
              <a:rPr lang="en-US" smtClean="0">
                <a:solidFill>
                  <a:srgbClr val="000000"/>
                </a:solidFill>
                <a:latin typeface="Arial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7" name="Picture 13" descr="MaineHealth_rgb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248400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9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460753"/>
            <a:ext cx="8831802" cy="4894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52400" y="1165664"/>
            <a:ext cx="8636492" cy="203082"/>
          </a:xfrm>
          <a:prstGeom prst="rect">
            <a:avLst/>
          </a:prstGeom>
          <a:solidFill>
            <a:srgbClr val="09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95860"/>
            <a:ext cx="8831802" cy="863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529812"/>
            <a:ext cx="8407893" cy="482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54F59D4-1DBB-3B43-BD06-3985F94ABAED}" type="datetime2">
              <a:rPr lang="en-US" smtClean="0">
                <a:solidFill>
                  <a:srgbClr val="09213B"/>
                </a:solidFill>
                <a:latin typeface="Franklin Gothic Medium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Tuesday, November 19, 2013</a:t>
            </a:fld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solidFill>
                  <a:srgbClr val="09213B"/>
                </a:solidFill>
                <a:latin typeface="Franklin Gothic Medium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09213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38613">
            <a:off x="8790767" y="927597"/>
            <a:ext cx="363220" cy="490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5150" y="1120054"/>
            <a:ext cx="152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D5EDF4"/>
                </a:solidFill>
                <a:latin typeface="Franklin Gothic Medium"/>
              </a:rPr>
              <a:t>NNEACC</a:t>
            </a:r>
            <a:endParaRPr lang="en-US" sz="1200" dirty="0">
              <a:solidFill>
                <a:srgbClr val="D5EDF4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25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2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460753"/>
            <a:ext cx="8831802" cy="4894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52400" y="1162489"/>
            <a:ext cx="8665246" cy="219456"/>
          </a:xfrm>
          <a:prstGeom prst="rect">
            <a:avLst/>
          </a:prstGeom>
          <a:solidFill>
            <a:srgbClr val="09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95860"/>
            <a:ext cx="8831802" cy="863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529812"/>
            <a:ext cx="8407893" cy="482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07978AA-F630-A74A-8D4E-80FFDC5BE4EE}" type="datetime1">
              <a:rPr lang="en-US" smtClean="0">
                <a:solidFill>
                  <a:srgbClr val="09213B"/>
                </a:solidFill>
                <a:latin typeface="Franklin Gothic Medium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11/19/2013</a:t>
            </a:fld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9213B"/>
                </a:solidFill>
                <a:latin typeface="Franklin Gothic Medium"/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F7886C9C-DC18-4195-8FD5-A50AA931D419}" type="slidenum">
              <a:rPr lang="en-US" smtClean="0">
                <a:solidFill>
                  <a:srgbClr val="09213B"/>
                </a:solidFill>
                <a:latin typeface="Franklin Gothic Medium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9213B"/>
              </a:solidFill>
              <a:latin typeface="Franklin Gothic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09213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38613">
            <a:off x="8710834" y="906731"/>
            <a:ext cx="425462" cy="537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0700" y="1120054"/>
            <a:ext cx="1522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D5EDF4"/>
                </a:solidFill>
                <a:latin typeface="Franklin Gothic Medium"/>
              </a:rPr>
              <a:t>NNEACC</a:t>
            </a:r>
          </a:p>
        </p:txBody>
      </p:sp>
    </p:spTree>
    <p:extLst>
      <p:ext uri="{BB962C8B-B14F-4D97-AF65-F5344CB8AC3E}">
        <p14:creationId xmlns:p14="http://schemas.microsoft.com/office/powerpoint/2010/main" val="9100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200" baseline="0">
          <a:ln>
            <a:noFill/>
          </a:ln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/>
          <a:ea typeface="+mn-ea"/>
          <a:cs typeface="Arial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/>
          <a:ea typeface="+mn-ea"/>
          <a:cs typeface="Arial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/>
          <a:ea typeface="+mn-ea"/>
          <a:cs typeface="Arial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/>
          <a:ea typeface="+mn-ea"/>
          <a:cs typeface="Arial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0" baseline="0">
          <a:solidFill>
            <a:schemeClr val="tx2"/>
          </a:solidFill>
          <a:latin typeface="Arial"/>
          <a:ea typeface="+mn-ea"/>
          <a:cs typeface="Arial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/>
            <a:fld id="{96D1050B-0A60-4B60-896D-96F127CC41F6}" type="slidenum">
              <a:rPr lang="en-US" smtClean="0"/>
              <a:pPr defTabSz="914400"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6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defRPr/>
            </a:pPr>
            <a:fld id="{5F913391-2882-4110-B475-8EAB4E20F1C9}" type="slidenum">
              <a:rPr lang="en-US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371600"/>
            <a:ext cx="6705600" cy="76200"/>
          </a:xfrm>
          <a:prstGeom prst="rect">
            <a:avLst/>
          </a:prstGeom>
          <a:solidFill>
            <a:srgbClr val="B20838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981200" y="1447800"/>
            <a:ext cx="67056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143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0" y="0"/>
            <a:ext cx="8001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solidFill>
            <a:srgbClr val="B2083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53200"/>
            <a:ext cx="7239000" cy="304800"/>
          </a:xfrm>
          <a:prstGeom prst="rect">
            <a:avLst/>
          </a:prstGeom>
          <a:solidFill>
            <a:srgbClr val="7C6A55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9" name="Picture 17" descr="MaineHealth_rgb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172200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569F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cqa.org/tabid/631/Default.aspx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9585"/>
            <a:ext cx="7772400" cy="1470025"/>
          </a:xfrm>
        </p:spPr>
        <p:txBody>
          <a:bodyPr/>
          <a:lstStyle/>
          <a:p>
            <a:r>
              <a:rPr lang="en-US" sz="3600" dirty="0" smtClean="0"/>
              <a:t>MaineHealth ACO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9865"/>
            <a:ext cx="6400800" cy="1752600"/>
          </a:xfrm>
        </p:spPr>
        <p:txBody>
          <a:bodyPr/>
          <a:lstStyle/>
          <a:p>
            <a:r>
              <a:rPr lang="en-US" sz="2400" dirty="0" smtClean="0"/>
              <a:t>Maine Health Management Coalition</a:t>
            </a:r>
          </a:p>
          <a:p>
            <a:r>
              <a:rPr lang="en-US" sz="2400" dirty="0" smtClean="0"/>
              <a:t>ACI Steering Committee</a:t>
            </a:r>
          </a:p>
          <a:p>
            <a:r>
              <a:rPr lang="en-US" sz="2400" dirty="0" smtClean="0"/>
              <a:t>November 19, 2013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1848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Patient Notification Activities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7987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Medicare Shared Savings Program ACOs are required to notify patients that:</a:t>
            </a:r>
          </a:p>
          <a:p>
            <a:pPr marL="52070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provider(s) is participating in the MHACO</a:t>
            </a:r>
          </a:p>
          <a:p>
            <a:pPr marL="52070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provider(s) is eligible for additional Medicare payments or may be financially responsible to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edicare for failing to provide efficient, cost-effective care</a:t>
            </a:r>
          </a:p>
          <a:p>
            <a:pPr marL="52070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Medicare claims data for your patients may be shared with our ACO at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ACO’s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request</a:t>
            </a:r>
          </a:p>
          <a:p>
            <a:pPr marL="520700"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can “Opt Out” of this data sharing by completing a form or calling 1-800-MEDICARE</a:t>
            </a:r>
          </a:p>
          <a:p>
            <a:pPr marL="920750"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Currently &lt;2% opt out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1848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9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Patient Notification….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748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Notification Methods: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Letter to all patients-  The MMC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 mails Medicare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Patients a letter with the required information</a:t>
            </a:r>
          </a:p>
          <a:p>
            <a:pPr lvl="2"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Posters- ACO Participants must hang posters on site</a:t>
            </a:r>
          </a:p>
          <a:p>
            <a:pPr lvl="2">
              <a:spcBef>
                <a:spcPts val="180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Point of Service notification at first patient visits</a:t>
            </a:r>
          </a:p>
          <a:p>
            <a:pPr lvl="2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Calibri" pitchFamily="34" charset="0"/>
              <a:buChar char="–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3357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63550" y="274638"/>
            <a:ext cx="8680450" cy="1143000"/>
          </a:xfrm>
        </p:spPr>
        <p:txBody>
          <a:bodyPr/>
          <a:lstStyle/>
          <a:p>
            <a:r>
              <a:rPr lang="en-US" sz="2800" b="1" dirty="0" smtClean="0"/>
              <a:t>Our success as an ACO depends on excellence in four major areas.</a:t>
            </a:r>
            <a:endParaRPr lang="en-US" sz="2400" b="1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98282" y="5343065"/>
            <a:ext cx="6911553" cy="9191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defTabSz="914400" eaLnBrk="0" hangingPunct="0">
              <a:spcBef>
                <a:spcPct val="85000"/>
              </a:spcBef>
              <a:defRPr/>
            </a:pPr>
            <a:r>
              <a:rPr lang="en-US" b="1" kern="0" dirty="0" smtClean="0">
                <a:solidFill>
                  <a:srgbClr val="B20838"/>
                </a:solidFill>
                <a:latin typeface="Arial"/>
              </a:rPr>
              <a:t>Deliver on Primary Care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kern="0" dirty="0" smtClean="0">
                <a:solidFill>
                  <a:srgbClr val="000000"/>
                </a:solidFill>
                <a:latin typeface="Arial"/>
              </a:rPr>
              <a:t>Implement the Medical Home model and ensure adequate supply of primary care for all ACO patients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071" y="2837175"/>
            <a:ext cx="1528763" cy="10477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4" cstate="print"/>
          <a:srcRect l="19254" r="5105"/>
          <a:stretch/>
        </p:blipFill>
        <p:spPr>
          <a:xfrm>
            <a:off x="361136" y="1563364"/>
            <a:ext cx="1527175" cy="104933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5" cstate="print"/>
          <a:srcRect t="13875" b="33882"/>
          <a:stretch/>
        </p:blipFill>
        <p:spPr>
          <a:xfrm>
            <a:off x="363071" y="5333432"/>
            <a:ext cx="1527175" cy="10493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71" y="4083022"/>
            <a:ext cx="1527175" cy="104775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975969" y="2838205"/>
            <a:ext cx="7168031" cy="11212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85000"/>
              </a:spcBef>
            </a:pPr>
            <a:r>
              <a:rPr lang="en-US" b="1" dirty="0" smtClean="0">
                <a:solidFill>
                  <a:srgbClr val="B20838"/>
                </a:solidFill>
                <a:latin typeface="Arial" charset="0"/>
              </a:rPr>
              <a:t>Focus Care Coordination on Patients who Need it Most</a:t>
            </a:r>
            <a:r>
              <a:rPr lang="en-US" b="1" dirty="0">
                <a:solidFill>
                  <a:srgbClr val="B20838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B20838"/>
                </a:solidFill>
                <a:latin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</a:rPr>
              <a:t>MaineHealth will assess, consolidate and/or reorganize system-wide care coordination resources to ensure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right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focus 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right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patients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75969" y="4083022"/>
            <a:ext cx="7168031" cy="928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85000"/>
              </a:spcBef>
            </a:pPr>
            <a:r>
              <a:rPr lang="en-US" b="1" dirty="0" smtClean="0">
                <a:solidFill>
                  <a:srgbClr val="B20838"/>
                </a:solidFill>
                <a:latin typeface="Arial" charset="0"/>
              </a:rPr>
              <a:t>Establish a Culture of Learning and Transparency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physician-led peer review program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will focus on reducing unwarranted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variation in care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974034" y="1597725"/>
            <a:ext cx="6935801" cy="105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85000"/>
              </a:spcBef>
            </a:pPr>
            <a:r>
              <a:rPr lang="en-US" b="1" dirty="0" smtClean="0">
                <a:solidFill>
                  <a:srgbClr val="B20838"/>
                </a:solidFill>
                <a:latin typeface="Arial" charset="0"/>
              </a:rPr>
              <a:t>Invest in Information for Patient Care and Population Health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Successfully implement a shared medical record across our ACO AND harness the power of information for population health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8975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4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MHACO must have ready answers to a new set of questions. 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 bwMode="auto">
          <a:xfrm rot="5400000">
            <a:off x="1020336" y="1432932"/>
            <a:ext cx="4906537" cy="5051502"/>
          </a:xfrm>
          <a:prstGeom prst="triangle">
            <a:avLst>
              <a:gd name="adj" fmla="val 50405"/>
            </a:avLst>
          </a:prstGeom>
          <a:solidFill>
            <a:srgbClr val="569FD3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13" y="1594626"/>
            <a:ext cx="5363737" cy="4572000"/>
          </a:xfrm>
        </p:spPr>
        <p:txBody>
          <a:bodyPr/>
          <a:lstStyle/>
          <a:p>
            <a:r>
              <a:rPr lang="en-US" sz="2000" dirty="0" smtClean="0"/>
              <a:t>Who are the patients for whom we are accountable?  Where do they receive their health care?</a:t>
            </a:r>
          </a:p>
          <a:p>
            <a:endParaRPr lang="en-US" sz="2000" dirty="0" smtClean="0"/>
          </a:p>
          <a:p>
            <a:r>
              <a:rPr lang="en-US" sz="2000" dirty="0" smtClean="0"/>
              <a:t>What are their clinical needs… and what does their care cost today? </a:t>
            </a:r>
          </a:p>
          <a:p>
            <a:endParaRPr lang="en-US" sz="2000" dirty="0" smtClean="0"/>
          </a:p>
          <a:p>
            <a:r>
              <a:rPr lang="en-US" sz="2000" dirty="0" smtClean="0"/>
              <a:t>Which patients are at highest current …. and future! … risk for poor clinical or financial outcomes?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Which patients have “gaps in care” – are they getting the care they need given their health condition?</a:t>
            </a:r>
          </a:p>
          <a:p>
            <a:endParaRPr lang="en-US" sz="20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5653668" y="3088882"/>
            <a:ext cx="3152080" cy="30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Insight into </a:t>
            </a:r>
            <a:r>
              <a:rPr lang="en-US" i="1" kern="0" dirty="0" smtClean="0">
                <a:solidFill>
                  <a:srgbClr val="000000"/>
                </a:solidFill>
                <a:cs typeface="Arial" pitchFamily="34" charset="0"/>
              </a:rPr>
              <a:t>all </a:t>
            </a: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care received – not just what we provide ourselves</a:t>
            </a:r>
          </a:p>
          <a:p>
            <a:pPr marL="342900" indent="-342900" defTabSz="914400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Marriage of clinical and financial data </a:t>
            </a:r>
          </a:p>
          <a:p>
            <a:pPr marL="342900" indent="-342900" defTabSz="914400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cs typeface="Arial" pitchFamily="34" charset="0"/>
              </a:rPr>
              <a:t>Predictive modeling and financial / clinical risk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5608" y="1996064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i="1" kern="0" dirty="0" smtClean="0">
                <a:solidFill>
                  <a:srgbClr val="000000"/>
                </a:solidFill>
                <a:cs typeface="Arial" pitchFamily="34" charset="0"/>
              </a:rPr>
              <a:t>Requires new and </a:t>
            </a:r>
            <a:br>
              <a:rPr lang="en-US" b="1" i="1" kern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b="1" i="1" kern="0" dirty="0" smtClean="0">
                <a:solidFill>
                  <a:srgbClr val="000000"/>
                </a:solidFill>
                <a:cs typeface="Arial" pitchFamily="34" charset="0"/>
              </a:rPr>
              <a:t>different use of information </a:t>
            </a:r>
            <a:br>
              <a:rPr lang="en-US" b="1" i="1" kern="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b="1" i="1" kern="0" dirty="0" smtClean="0">
                <a:solidFill>
                  <a:srgbClr val="000000"/>
                </a:solidFill>
                <a:cs typeface="Arial" pitchFamily="34" charset="0"/>
              </a:rPr>
              <a:t>we already have :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430644" y="1706138"/>
            <a:ext cx="3568390" cy="444933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971" y="6186836"/>
            <a:ext cx="1807027" cy="34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/>
      <p:bldP spid="9" grpId="0"/>
      <p:bldP spid="1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4-18 at 1.44.53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r="-3699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9213B"/>
                </a:solidFill>
              </a:rPr>
              <a:t>Northern New England Accountable Care Collaborative</a:t>
            </a:r>
            <a:endParaRPr lang="en-US" dirty="0">
              <a:solidFill>
                <a:srgbClr val="09213B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860" t="9466" r="1145" b="1568"/>
          <a:stretch/>
        </p:blipFill>
        <p:spPr>
          <a:xfrm>
            <a:off x="152400" y="1447800"/>
            <a:ext cx="8839200" cy="48767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06966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7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Risk stratification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16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1408814"/>
            <a:ext cx="9144000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152400" y="1295400"/>
            <a:ext cx="1524000" cy="4114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Patient Population</a:t>
            </a:r>
          </a:p>
        </p:txBody>
      </p:sp>
      <p:pic>
        <p:nvPicPr>
          <p:cNvPr id="45059" name="Picture 2" descr="C:\Users\OALFORD\AppData\Local\Microsoft\Windows\Temporary Internet Files\Content.IE5\7TBSL92D\MP9004491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1" t="52779" r="27499" b="12363"/>
          <a:stretch>
            <a:fillRect/>
          </a:stretch>
        </p:blipFill>
        <p:spPr bwMode="auto">
          <a:xfrm>
            <a:off x="4267200" y="1727200"/>
            <a:ext cx="6969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>
          <a:xfrm>
            <a:off x="7913648" y="3886201"/>
            <a:ext cx="1097280" cy="1523999"/>
            <a:chOff x="6575044" y="3591261"/>
            <a:chExt cx="996539" cy="1600200"/>
          </a:xfrm>
          <a:solidFill>
            <a:schemeClr val="bg1">
              <a:lumMod val="85000"/>
            </a:schemeClr>
          </a:solidFill>
        </p:grpSpPr>
        <p:sp>
          <p:nvSpPr>
            <p:cNvPr id="36" name="Flowchart: Process 35"/>
            <p:cNvSpPr/>
            <p:nvPr/>
          </p:nvSpPr>
          <p:spPr>
            <a:xfrm>
              <a:off x="6575044" y="3591261"/>
              <a:ext cx="996539" cy="1600200"/>
            </a:xfrm>
            <a:prstGeom prst="flowChartProcess">
              <a:avLst/>
            </a:prstGeom>
            <a:grp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15" name="Text Box 64"/>
            <p:cNvSpPr txBox="1">
              <a:spLocks noChangeArrowheads="1"/>
            </p:cNvSpPr>
            <p:nvPr/>
          </p:nvSpPr>
          <p:spPr bwMode="auto">
            <a:xfrm>
              <a:off x="6614563" y="4011146"/>
              <a:ext cx="951726" cy="680855"/>
            </a:xfrm>
            <a:prstGeom prst="rect">
              <a:avLst/>
            </a:prstGeom>
            <a:grpFill/>
            <a:ln w="127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Standardized </a:t>
              </a: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Best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  <a:p>
              <a:pPr algn="ctr" eaLnBrk="1" hangingPunct="1">
                <a:defRPr/>
              </a:pP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Practice 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  <a:p>
              <a:pPr algn="ctr" eaLnBrk="1" hangingPunct="1">
                <a:defRPr/>
              </a:pPr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Interventions</a:t>
              </a: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061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The Right</a:t>
            </a:r>
          </a:p>
          <a:p>
            <a:pPr algn="ctr"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Complex Care  Team</a:t>
            </a:r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3657600" y="3175000"/>
            <a:ext cx="2297113" cy="2006600"/>
            <a:chOff x="1163250" y="3200399"/>
            <a:chExt cx="2799149" cy="2139452"/>
          </a:xfrm>
        </p:grpSpPr>
        <p:sp>
          <p:nvSpPr>
            <p:cNvPr id="56" name="Freeform 55"/>
            <p:cNvSpPr/>
            <p:nvPr/>
          </p:nvSpPr>
          <p:spPr>
            <a:xfrm>
              <a:off x="1677814" y="3806351"/>
              <a:ext cx="1292212" cy="995251"/>
            </a:xfrm>
            <a:custGeom>
              <a:avLst/>
              <a:gdLst>
                <a:gd name="connsiteX0" fmla="*/ 0 w 995688"/>
                <a:gd name="connsiteY0" fmla="*/ 497869 h 995737"/>
                <a:gd name="connsiteX1" fmla="*/ 497844 w 995688"/>
                <a:gd name="connsiteY1" fmla="*/ 0 h 995737"/>
                <a:gd name="connsiteX2" fmla="*/ 995688 w 995688"/>
                <a:gd name="connsiteY2" fmla="*/ 497869 h 995737"/>
                <a:gd name="connsiteX3" fmla="*/ 497844 w 995688"/>
                <a:gd name="connsiteY3" fmla="*/ 995738 h 995737"/>
                <a:gd name="connsiteX4" fmla="*/ 0 w 995688"/>
                <a:gd name="connsiteY4" fmla="*/ 497869 h 99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688" h="995737">
                  <a:moveTo>
                    <a:pt x="0" y="497869"/>
                  </a:moveTo>
                  <a:cubicBezTo>
                    <a:pt x="0" y="222904"/>
                    <a:pt x="222892" y="0"/>
                    <a:pt x="497844" y="0"/>
                  </a:cubicBezTo>
                  <a:cubicBezTo>
                    <a:pt x="772796" y="0"/>
                    <a:pt x="995688" y="222904"/>
                    <a:pt x="995688" y="497869"/>
                  </a:cubicBezTo>
                  <a:cubicBezTo>
                    <a:pt x="995688" y="772834"/>
                    <a:pt x="772796" y="995738"/>
                    <a:pt x="497844" y="995738"/>
                  </a:cubicBezTo>
                  <a:cubicBezTo>
                    <a:pt x="222892" y="995738"/>
                    <a:pt x="0" y="772834"/>
                    <a:pt x="0" y="49786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2325" tIns="162332" rIns="162325" bIns="162332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white"/>
                  </a:solidFill>
                </a:rPr>
                <a:t>Central Navigation Team</a:t>
              </a:r>
            </a:p>
          </p:txBody>
        </p:sp>
        <p:sp>
          <p:nvSpPr>
            <p:cNvPr id="57" name="Block Arc 56"/>
            <p:cNvSpPr/>
            <p:nvPr/>
          </p:nvSpPr>
          <p:spPr>
            <a:xfrm>
              <a:off x="1163250" y="3200399"/>
              <a:ext cx="2185928" cy="2100523"/>
            </a:xfrm>
            <a:prstGeom prst="blockArc">
              <a:avLst>
                <a:gd name="adj1" fmla="val 17527788"/>
                <a:gd name="adj2" fmla="val 4119114"/>
                <a:gd name="adj3" fmla="val 57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Freeform 58"/>
            <p:cNvSpPr/>
            <p:nvPr/>
          </p:nvSpPr>
          <p:spPr>
            <a:xfrm>
              <a:off x="2939075" y="3428901"/>
              <a:ext cx="808600" cy="524707"/>
            </a:xfrm>
            <a:custGeom>
              <a:avLst/>
              <a:gdLst>
                <a:gd name="connsiteX0" fmla="*/ 0 w 713968"/>
                <a:gd name="connsiteY0" fmla="*/ 0 h 516386"/>
                <a:gd name="connsiteX1" fmla="*/ 713968 w 713968"/>
                <a:gd name="connsiteY1" fmla="*/ 0 h 516386"/>
                <a:gd name="connsiteX2" fmla="*/ 713968 w 713968"/>
                <a:gd name="connsiteY2" fmla="*/ 516386 h 516386"/>
                <a:gd name="connsiteX3" fmla="*/ 0 w 713968"/>
                <a:gd name="connsiteY3" fmla="*/ 516386 h 516386"/>
                <a:gd name="connsiteX4" fmla="*/ 0 w 713968"/>
                <a:gd name="connsiteY4" fmla="*/ 0 h 51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968" h="516386">
                  <a:moveTo>
                    <a:pt x="0" y="0"/>
                  </a:moveTo>
                  <a:lnTo>
                    <a:pt x="713968" y="0"/>
                  </a:lnTo>
                  <a:lnTo>
                    <a:pt x="713968" y="516386"/>
                  </a:lnTo>
                  <a:lnTo>
                    <a:pt x="0" y="516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10000"/>
                </a:spcAft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Site of Care Protocols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190553" y="4126254"/>
              <a:ext cx="771846" cy="516244"/>
            </a:xfrm>
            <a:custGeom>
              <a:avLst/>
              <a:gdLst>
                <a:gd name="connsiteX0" fmla="*/ 0 w 713968"/>
                <a:gd name="connsiteY0" fmla="*/ 0 h 516386"/>
                <a:gd name="connsiteX1" fmla="*/ 713968 w 713968"/>
                <a:gd name="connsiteY1" fmla="*/ 0 h 516386"/>
                <a:gd name="connsiteX2" fmla="*/ 713968 w 713968"/>
                <a:gd name="connsiteY2" fmla="*/ 516386 h 516386"/>
                <a:gd name="connsiteX3" fmla="*/ 0 w 713968"/>
                <a:gd name="connsiteY3" fmla="*/ 516386 h 516386"/>
                <a:gd name="connsiteX4" fmla="*/ 0 w 713968"/>
                <a:gd name="connsiteY4" fmla="*/ 0 h 51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968" h="516386">
                  <a:moveTo>
                    <a:pt x="0" y="0"/>
                  </a:moveTo>
                  <a:lnTo>
                    <a:pt x="713968" y="0"/>
                  </a:lnTo>
                  <a:lnTo>
                    <a:pt x="713968" y="516386"/>
                  </a:lnTo>
                  <a:lnTo>
                    <a:pt x="0" y="516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10000"/>
                </a:spcAft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Patient Risk Level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25534" y="4821914"/>
              <a:ext cx="829878" cy="517937"/>
            </a:xfrm>
            <a:custGeom>
              <a:avLst/>
              <a:gdLst>
                <a:gd name="connsiteX0" fmla="*/ 0 w 713968"/>
                <a:gd name="connsiteY0" fmla="*/ 0 h 516386"/>
                <a:gd name="connsiteX1" fmla="*/ 713968 w 713968"/>
                <a:gd name="connsiteY1" fmla="*/ 0 h 516386"/>
                <a:gd name="connsiteX2" fmla="*/ 713968 w 713968"/>
                <a:gd name="connsiteY2" fmla="*/ 516386 h 516386"/>
                <a:gd name="connsiteX3" fmla="*/ 0 w 713968"/>
                <a:gd name="connsiteY3" fmla="*/ 516386 h 516386"/>
                <a:gd name="connsiteX4" fmla="*/ 0 w 713968"/>
                <a:gd name="connsiteY4" fmla="*/ 0 h 51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968" h="516386">
                  <a:moveTo>
                    <a:pt x="0" y="0"/>
                  </a:moveTo>
                  <a:lnTo>
                    <a:pt x="713968" y="0"/>
                  </a:lnTo>
                  <a:lnTo>
                    <a:pt x="713968" y="516386"/>
                  </a:lnTo>
                  <a:lnTo>
                    <a:pt x="0" y="516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10000"/>
                </a:spcAft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Clinically Relevant Calibration</a:t>
              </a:r>
            </a:p>
          </p:txBody>
        </p:sp>
      </p:grpSp>
      <p:grpSp>
        <p:nvGrpSpPr>
          <p:cNvPr id="45063" name="Group 71"/>
          <p:cNvGrpSpPr>
            <a:grpSpLocks/>
          </p:cNvGrpSpPr>
          <p:nvPr/>
        </p:nvGrpSpPr>
        <p:grpSpPr bwMode="auto">
          <a:xfrm>
            <a:off x="1676400" y="6303963"/>
            <a:ext cx="6883400" cy="477837"/>
            <a:chOff x="1748889" y="6702373"/>
            <a:chExt cx="6351904" cy="875378"/>
          </a:xfrm>
        </p:grpSpPr>
        <p:sp>
          <p:nvSpPr>
            <p:cNvPr id="45112" name="AutoShape 58"/>
            <p:cNvSpPr>
              <a:spLocks noChangeArrowheads="1"/>
            </p:cNvSpPr>
            <p:nvPr/>
          </p:nvSpPr>
          <p:spPr bwMode="auto">
            <a:xfrm>
              <a:off x="2534284" y="7230375"/>
              <a:ext cx="4962080" cy="3473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b="1" smtClean="0">
                  <a:solidFill>
                    <a:srgbClr val="1F497D"/>
                  </a:solidFill>
                </a:rPr>
                <a:t>Lateral Communication Exchange</a:t>
              </a:r>
            </a:p>
          </p:txBody>
        </p:sp>
        <p:sp>
          <p:nvSpPr>
            <p:cNvPr id="45113" name="AutoShape 60"/>
            <p:cNvSpPr>
              <a:spLocks/>
            </p:cNvSpPr>
            <p:nvPr/>
          </p:nvSpPr>
          <p:spPr bwMode="auto">
            <a:xfrm rot="5400000">
              <a:off x="4696241" y="3755021"/>
              <a:ext cx="457200" cy="6351904"/>
            </a:xfrm>
            <a:prstGeom prst="rightBrace">
              <a:avLst>
                <a:gd name="adj1" fmla="val 29137"/>
                <a:gd name="adj2" fmla="val 50000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5064" name="TextBox 1"/>
          <p:cNvSpPr txBox="1">
            <a:spLocks noChangeArrowheads="1"/>
          </p:cNvSpPr>
          <p:nvPr/>
        </p:nvSpPr>
        <p:spPr bwMode="auto">
          <a:xfrm>
            <a:off x="2590800" y="152400"/>
            <a:ext cx="3881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Care Coordination</a:t>
            </a:r>
          </a:p>
        </p:txBody>
      </p:sp>
      <p:sp>
        <p:nvSpPr>
          <p:cNvPr id="45065" name="Line 81"/>
          <p:cNvSpPr>
            <a:spLocks noChangeShapeType="1"/>
          </p:cNvSpPr>
          <p:nvPr/>
        </p:nvSpPr>
        <p:spPr bwMode="auto">
          <a:xfrm flipV="1">
            <a:off x="4038600" y="2667000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45066" name="Group 9"/>
          <p:cNvGrpSpPr>
            <a:grpSpLocks/>
          </p:cNvGrpSpPr>
          <p:nvPr/>
        </p:nvGrpSpPr>
        <p:grpSpPr bwMode="auto">
          <a:xfrm>
            <a:off x="2133600" y="1639888"/>
            <a:ext cx="1773238" cy="2703512"/>
            <a:chOff x="2798869" y="1840717"/>
            <a:chExt cx="1773131" cy="2704304"/>
          </a:xfrm>
        </p:grpSpPr>
        <p:grpSp>
          <p:nvGrpSpPr>
            <p:cNvPr id="45100" name="Group 2"/>
            <p:cNvGrpSpPr>
              <a:grpSpLocks/>
            </p:cNvGrpSpPr>
            <p:nvPr/>
          </p:nvGrpSpPr>
          <p:grpSpPr bwMode="auto">
            <a:xfrm>
              <a:off x="2798869" y="2563821"/>
              <a:ext cx="782531" cy="457200"/>
              <a:chOff x="309491" y="2560068"/>
              <a:chExt cx="807315" cy="457200"/>
            </a:xfrm>
          </p:grpSpPr>
          <p:sp>
            <p:nvSpPr>
              <p:cNvPr id="39" name="Flowchart: Process 38"/>
              <p:cNvSpPr/>
              <p:nvPr/>
            </p:nvSpPr>
            <p:spPr>
              <a:xfrm>
                <a:off x="355346" y="2559488"/>
                <a:ext cx="761522" cy="457334"/>
              </a:xfrm>
              <a:prstGeom prst="flowChartProcess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4" name="TextBox 40"/>
              <p:cNvSpPr txBox="1">
                <a:spLocks noChangeArrowheads="1"/>
              </p:cNvSpPr>
              <p:nvPr/>
            </p:nvSpPr>
            <p:spPr bwMode="auto">
              <a:xfrm>
                <a:off x="309491" y="2650002"/>
                <a:ext cx="807377" cy="27630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  NNEACC</a:t>
                </a:r>
                <a:endParaRPr lang="en-US" sz="12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101" name="Group 3"/>
            <p:cNvGrpSpPr>
              <a:grpSpLocks/>
            </p:cNvGrpSpPr>
            <p:nvPr/>
          </p:nvGrpSpPr>
          <p:grpSpPr bwMode="auto">
            <a:xfrm>
              <a:off x="2866867" y="3325821"/>
              <a:ext cx="714533" cy="457200"/>
              <a:chOff x="189" y="3151394"/>
              <a:chExt cx="762000" cy="457200"/>
            </a:xfrm>
          </p:grpSpPr>
          <p:sp>
            <p:nvSpPr>
              <p:cNvPr id="30" name="Flowchart: Process 29"/>
              <p:cNvSpPr/>
              <p:nvPr/>
            </p:nvSpPr>
            <p:spPr>
              <a:xfrm>
                <a:off x="467" y="3151037"/>
                <a:ext cx="761786" cy="457334"/>
              </a:xfrm>
              <a:prstGeom prst="flowChartProcess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5" name="TextBox 41"/>
              <p:cNvSpPr txBox="1">
                <a:spLocks noChangeArrowheads="1"/>
              </p:cNvSpPr>
              <p:nvPr/>
            </p:nvSpPr>
            <p:spPr bwMode="auto">
              <a:xfrm>
                <a:off x="7239" y="3241551"/>
                <a:ext cx="709307" cy="27630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dirty="0" smtClean="0">
                    <a:solidFill>
                      <a:prstClr val="black"/>
                    </a:solidFill>
                    <a:latin typeface="Calibri" pitchFamily="34" charset="0"/>
                  </a:rPr>
                  <a:t>CIR</a:t>
                </a:r>
                <a:endParaRPr lang="en-US" sz="12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5102" name="Group 5"/>
            <p:cNvGrpSpPr>
              <a:grpSpLocks/>
            </p:cNvGrpSpPr>
            <p:nvPr/>
          </p:nvGrpSpPr>
          <p:grpSpPr bwMode="auto">
            <a:xfrm>
              <a:off x="2798869" y="4087821"/>
              <a:ext cx="869070" cy="457200"/>
              <a:chOff x="267593" y="3860137"/>
              <a:chExt cx="1001665" cy="457200"/>
            </a:xfrm>
          </p:grpSpPr>
          <p:sp>
            <p:nvSpPr>
              <p:cNvPr id="14" name="Flowchart: Process 39"/>
              <p:cNvSpPr/>
              <p:nvPr/>
            </p:nvSpPr>
            <p:spPr>
              <a:xfrm>
                <a:off x="327970" y="3860003"/>
                <a:ext cx="880036" cy="457334"/>
              </a:xfrm>
              <a:prstGeom prst="flowChartProcess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107" name="TextBox 42"/>
              <p:cNvSpPr txBox="1">
                <a:spLocks noChangeArrowheads="1"/>
              </p:cNvSpPr>
              <p:nvPr/>
            </p:nvSpPr>
            <p:spPr bwMode="auto">
              <a:xfrm>
                <a:off x="267593" y="3951418"/>
                <a:ext cx="100166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200" smtClean="0">
                    <a:solidFill>
                      <a:srgbClr val="000000"/>
                    </a:solidFill>
                    <a:latin typeface="Calibri" pitchFamily="34" charset="0"/>
                  </a:rPr>
                  <a:t>EHRs</a:t>
                </a:r>
              </a:p>
            </p:txBody>
          </p:sp>
        </p:grpSp>
        <p:sp>
          <p:nvSpPr>
            <p:cNvPr id="3132" name="TextBox 40"/>
            <p:cNvSpPr txBox="1">
              <a:spLocks noChangeArrowheads="1"/>
            </p:cNvSpPr>
            <p:nvPr/>
          </p:nvSpPr>
          <p:spPr bwMode="auto">
            <a:xfrm>
              <a:off x="2851254" y="1840717"/>
              <a:ext cx="739730" cy="45733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Unique R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eferrals</a:t>
              </a: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5" name="TextBox 40"/>
            <p:cNvSpPr txBox="1">
              <a:spLocks noChangeArrowheads="1"/>
            </p:cNvSpPr>
            <p:nvPr/>
          </p:nvSpPr>
          <p:spPr bwMode="auto">
            <a:xfrm>
              <a:off x="3844969" y="2679163"/>
              <a:ext cx="727031" cy="147680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sz="1100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>
                <a:defRPr/>
              </a:pPr>
              <a:endParaRPr lang="en-US" sz="11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>
                <a:defRPr/>
              </a:pPr>
              <a:r>
                <a:rPr lang="en-US" sz="1100" dirty="0" smtClean="0">
                  <a:solidFill>
                    <a:prstClr val="black"/>
                  </a:solidFill>
                  <a:latin typeface="Calibri" pitchFamily="34" charset="0"/>
                </a:rPr>
                <a:t>Identifi-cation of Complex Patients</a:t>
              </a:r>
            </a:p>
            <a:p>
              <a:pPr algn="ctr"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>
                <a:defRPr/>
              </a:pPr>
              <a:endParaRPr lang="en-US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637018" y="2053504"/>
              <a:ext cx="173028" cy="233907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>
            <a:off x="8458200" y="2728913"/>
            <a:ext cx="12700" cy="100488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8" name="Line 81"/>
          <p:cNvSpPr>
            <a:spLocks noChangeShapeType="1"/>
          </p:cNvSpPr>
          <p:nvPr/>
        </p:nvSpPr>
        <p:spPr bwMode="auto">
          <a:xfrm flipV="1">
            <a:off x="5499100" y="2708275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45069" name="Group 107"/>
          <p:cNvGrpSpPr>
            <a:grpSpLocks/>
          </p:cNvGrpSpPr>
          <p:nvPr/>
        </p:nvGrpSpPr>
        <p:grpSpPr bwMode="auto">
          <a:xfrm>
            <a:off x="5583238" y="1295400"/>
            <a:ext cx="2778125" cy="2819400"/>
            <a:chOff x="6431037" y="823427"/>
            <a:chExt cx="2776726" cy="2819400"/>
          </a:xfrm>
        </p:grpSpPr>
        <p:sp>
          <p:nvSpPr>
            <p:cNvPr id="109" name="Flowchart: Connector 108"/>
            <p:cNvSpPr/>
            <p:nvPr/>
          </p:nvSpPr>
          <p:spPr>
            <a:xfrm>
              <a:off x="6732510" y="1075840"/>
              <a:ext cx="2151566" cy="215265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Freeform 109"/>
            <p:cNvSpPr/>
            <p:nvPr/>
          </p:nvSpPr>
          <p:spPr>
            <a:xfrm>
              <a:off x="6431037" y="823427"/>
              <a:ext cx="1197958" cy="914400"/>
            </a:xfrm>
            <a:custGeom>
              <a:avLst/>
              <a:gdLst>
                <a:gd name="connsiteX0" fmla="*/ 0 w 1197862"/>
                <a:gd name="connsiteY0" fmla="*/ 152403 h 914400"/>
                <a:gd name="connsiteX1" fmla="*/ 152403 w 1197862"/>
                <a:gd name="connsiteY1" fmla="*/ 0 h 914400"/>
                <a:gd name="connsiteX2" fmla="*/ 1045459 w 1197862"/>
                <a:gd name="connsiteY2" fmla="*/ 0 h 914400"/>
                <a:gd name="connsiteX3" fmla="*/ 1197862 w 1197862"/>
                <a:gd name="connsiteY3" fmla="*/ 152403 h 914400"/>
                <a:gd name="connsiteX4" fmla="*/ 1197862 w 1197862"/>
                <a:gd name="connsiteY4" fmla="*/ 761997 h 914400"/>
                <a:gd name="connsiteX5" fmla="*/ 1045459 w 1197862"/>
                <a:gd name="connsiteY5" fmla="*/ 914400 h 914400"/>
                <a:gd name="connsiteX6" fmla="*/ 152403 w 1197862"/>
                <a:gd name="connsiteY6" fmla="*/ 914400 h 914400"/>
                <a:gd name="connsiteX7" fmla="*/ 0 w 1197862"/>
                <a:gd name="connsiteY7" fmla="*/ 761997 h 914400"/>
                <a:gd name="connsiteX8" fmla="*/ 0 w 1197862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7862" h="914400">
                  <a:moveTo>
                    <a:pt x="0" y="152403"/>
                  </a:moveTo>
                  <a:cubicBezTo>
                    <a:pt x="0" y="68233"/>
                    <a:pt x="68233" y="0"/>
                    <a:pt x="152403" y="0"/>
                  </a:cubicBezTo>
                  <a:lnTo>
                    <a:pt x="1045459" y="0"/>
                  </a:lnTo>
                  <a:cubicBezTo>
                    <a:pt x="1129629" y="0"/>
                    <a:pt x="1197862" y="68233"/>
                    <a:pt x="1197862" y="152403"/>
                  </a:cubicBezTo>
                  <a:lnTo>
                    <a:pt x="1197862" y="761997"/>
                  </a:lnTo>
                  <a:cubicBezTo>
                    <a:pt x="1197862" y="846167"/>
                    <a:pt x="1129629" y="914400"/>
                    <a:pt x="1045459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927" tIns="78927" rIns="78927" bIns="78927" spcCol="1270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Case Leads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RN Care Manager 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SW Case Manager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MH Case Manager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009804" y="823427"/>
              <a:ext cx="1197959" cy="914400"/>
            </a:xfrm>
            <a:custGeom>
              <a:avLst/>
              <a:gdLst>
                <a:gd name="connsiteX0" fmla="*/ 0 w 1188716"/>
                <a:gd name="connsiteY0" fmla="*/ 152403 h 914400"/>
                <a:gd name="connsiteX1" fmla="*/ 152403 w 1188716"/>
                <a:gd name="connsiteY1" fmla="*/ 0 h 914400"/>
                <a:gd name="connsiteX2" fmla="*/ 1036313 w 1188716"/>
                <a:gd name="connsiteY2" fmla="*/ 0 h 914400"/>
                <a:gd name="connsiteX3" fmla="*/ 1188716 w 1188716"/>
                <a:gd name="connsiteY3" fmla="*/ 152403 h 914400"/>
                <a:gd name="connsiteX4" fmla="*/ 1188716 w 1188716"/>
                <a:gd name="connsiteY4" fmla="*/ 761997 h 914400"/>
                <a:gd name="connsiteX5" fmla="*/ 1036313 w 1188716"/>
                <a:gd name="connsiteY5" fmla="*/ 914400 h 914400"/>
                <a:gd name="connsiteX6" fmla="*/ 152403 w 1188716"/>
                <a:gd name="connsiteY6" fmla="*/ 914400 h 914400"/>
                <a:gd name="connsiteX7" fmla="*/ 0 w 1188716"/>
                <a:gd name="connsiteY7" fmla="*/ 761997 h 914400"/>
                <a:gd name="connsiteX8" fmla="*/ 0 w 1188716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716" h="914400">
                  <a:moveTo>
                    <a:pt x="0" y="152403"/>
                  </a:moveTo>
                  <a:cubicBezTo>
                    <a:pt x="0" y="68233"/>
                    <a:pt x="68233" y="0"/>
                    <a:pt x="152403" y="0"/>
                  </a:cubicBezTo>
                  <a:lnTo>
                    <a:pt x="1036313" y="0"/>
                  </a:lnTo>
                  <a:cubicBezTo>
                    <a:pt x="1120483" y="0"/>
                    <a:pt x="1188716" y="68233"/>
                    <a:pt x="1188716" y="152403"/>
                  </a:cubicBezTo>
                  <a:lnTo>
                    <a:pt x="1188716" y="761997"/>
                  </a:lnTo>
                  <a:cubicBezTo>
                    <a:pt x="1188716" y="846167"/>
                    <a:pt x="1120483" y="914400"/>
                    <a:pt x="1036313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927" tIns="78927" rIns="78927" bIns="78927" spcCol="1270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Additional  Resources 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Health Guide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Pharmacist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Peer Advisor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Interns / Students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65642" y="2728427"/>
              <a:ext cx="1197958" cy="914400"/>
            </a:xfrm>
            <a:custGeom>
              <a:avLst/>
              <a:gdLst>
                <a:gd name="connsiteX0" fmla="*/ 0 w 1198383"/>
                <a:gd name="connsiteY0" fmla="*/ 152403 h 914400"/>
                <a:gd name="connsiteX1" fmla="*/ 152403 w 1198383"/>
                <a:gd name="connsiteY1" fmla="*/ 0 h 914400"/>
                <a:gd name="connsiteX2" fmla="*/ 1045980 w 1198383"/>
                <a:gd name="connsiteY2" fmla="*/ 0 h 914400"/>
                <a:gd name="connsiteX3" fmla="*/ 1198383 w 1198383"/>
                <a:gd name="connsiteY3" fmla="*/ 152403 h 914400"/>
                <a:gd name="connsiteX4" fmla="*/ 1198383 w 1198383"/>
                <a:gd name="connsiteY4" fmla="*/ 761997 h 914400"/>
                <a:gd name="connsiteX5" fmla="*/ 1045980 w 1198383"/>
                <a:gd name="connsiteY5" fmla="*/ 914400 h 914400"/>
                <a:gd name="connsiteX6" fmla="*/ 152403 w 1198383"/>
                <a:gd name="connsiteY6" fmla="*/ 914400 h 914400"/>
                <a:gd name="connsiteX7" fmla="*/ 0 w 1198383"/>
                <a:gd name="connsiteY7" fmla="*/ 761997 h 914400"/>
                <a:gd name="connsiteX8" fmla="*/ 0 w 1198383"/>
                <a:gd name="connsiteY8" fmla="*/ 152403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8383" h="914400">
                  <a:moveTo>
                    <a:pt x="0" y="152403"/>
                  </a:moveTo>
                  <a:cubicBezTo>
                    <a:pt x="0" y="68233"/>
                    <a:pt x="68233" y="0"/>
                    <a:pt x="152403" y="0"/>
                  </a:cubicBezTo>
                  <a:lnTo>
                    <a:pt x="1045980" y="0"/>
                  </a:lnTo>
                  <a:cubicBezTo>
                    <a:pt x="1130150" y="0"/>
                    <a:pt x="1198383" y="68233"/>
                    <a:pt x="1198383" y="152403"/>
                  </a:cubicBezTo>
                  <a:lnTo>
                    <a:pt x="1198383" y="761997"/>
                  </a:lnTo>
                  <a:cubicBezTo>
                    <a:pt x="1198383" y="846167"/>
                    <a:pt x="1130150" y="914400"/>
                    <a:pt x="1045980" y="914400"/>
                  </a:cubicBez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927" tIns="78927" rIns="78927" bIns="78927" spcCol="1270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Collaborations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Home Health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Agencies on Aging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Embedded BH</a:t>
              </a:r>
            </a:p>
            <a:p>
              <a:pPr marL="57150" lvl="1" indent="-57150" defTabSz="400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 MMP CT</a:t>
              </a:r>
            </a:p>
          </p:txBody>
        </p:sp>
      </p:grpSp>
      <p:cxnSp>
        <p:nvCxnSpPr>
          <p:cNvPr id="113" name="Straight Connector 112"/>
          <p:cNvCxnSpPr/>
          <p:nvPr/>
        </p:nvCxnSpPr>
        <p:spPr>
          <a:xfrm flipV="1">
            <a:off x="8037513" y="2743200"/>
            <a:ext cx="438150" cy="635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71" name="Line 81"/>
          <p:cNvSpPr>
            <a:spLocks noChangeShapeType="1"/>
          </p:cNvSpPr>
          <p:nvPr/>
        </p:nvSpPr>
        <p:spPr bwMode="auto">
          <a:xfrm flipV="1">
            <a:off x="1752600" y="2667000"/>
            <a:ext cx="190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9" name="Left Bracket 68"/>
          <p:cNvSpPr/>
          <p:nvPr/>
        </p:nvSpPr>
        <p:spPr>
          <a:xfrm>
            <a:off x="2057400" y="1828800"/>
            <a:ext cx="76200" cy="2362200"/>
          </a:xfrm>
          <a:prstGeom prst="leftBracke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600" y="2057400"/>
            <a:ext cx="1371600" cy="3200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74" name="TextBox 81"/>
          <p:cNvSpPr txBox="1">
            <a:spLocks noChangeArrowheads="1"/>
          </p:cNvSpPr>
          <p:nvPr/>
        </p:nvSpPr>
        <p:spPr bwMode="auto">
          <a:xfrm>
            <a:off x="228600" y="2193925"/>
            <a:ext cx="1371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Care Coordination Toolkit: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Communication Tools and Protocols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Provider Compacts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Co-management Agreements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Shared Plans of Care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1100" smtClean="0">
                <a:solidFill>
                  <a:srgbClr val="000000"/>
                </a:solidFill>
                <a:latin typeface="Calibri" pitchFamily="34" charset="0"/>
              </a:rPr>
              <a:t>Guides to Care and Referral</a:t>
            </a:r>
          </a:p>
          <a:p>
            <a:pPr algn="ctr" eaLnBrk="1" hangingPunct="1"/>
            <a:endParaRPr lang="en-US" sz="11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Left Bracket 52"/>
          <p:cNvSpPr/>
          <p:nvPr/>
        </p:nvSpPr>
        <p:spPr>
          <a:xfrm rot="5400000">
            <a:off x="4419600" y="-3581400"/>
            <a:ext cx="304800" cy="8686800"/>
          </a:xfrm>
          <a:prstGeom prst="leftBracket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4" name="Left Bracket 53"/>
          <p:cNvSpPr/>
          <p:nvPr/>
        </p:nvSpPr>
        <p:spPr>
          <a:xfrm rot="5400000">
            <a:off x="5791200" y="-1905000"/>
            <a:ext cx="304800" cy="5638800"/>
          </a:xfrm>
          <a:prstGeom prst="lef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077" name="TextBox 59"/>
          <p:cNvSpPr txBox="1">
            <a:spLocks noChangeArrowheads="1"/>
          </p:cNvSpPr>
          <p:nvPr/>
        </p:nvSpPr>
        <p:spPr bwMode="auto">
          <a:xfrm>
            <a:off x="1143000" y="533400"/>
            <a:ext cx="157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For all patients</a:t>
            </a:r>
          </a:p>
        </p:txBody>
      </p:sp>
      <p:sp>
        <p:nvSpPr>
          <p:cNvPr id="45078" name="TextBox 64"/>
          <p:cNvSpPr txBox="1">
            <a:spLocks noChangeArrowheads="1"/>
          </p:cNvSpPr>
          <p:nvPr/>
        </p:nvSpPr>
        <p:spPr bwMode="auto">
          <a:xfrm>
            <a:off x="4038600" y="6858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For risk patients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2057400" y="5638800"/>
          <a:ext cx="6096000" cy="63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1.  Data source algorithms will automatically export potential candidates for  care management.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577" marB="4557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Central Navigator uses all available information to assign appropriate case lead.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577" marB="4557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3. Care Management team is gathered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based on Central Navigator analysis.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577" marB="45577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Team implements best practices to coordinate care.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5577" marB="45577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 flipH="1" flipV="1">
            <a:off x="2819400" y="4419600"/>
            <a:ext cx="304800" cy="12192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343400" y="4724400"/>
            <a:ext cx="304800" cy="9144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7391400" y="4876800"/>
            <a:ext cx="457200" cy="762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172200" y="4191000"/>
            <a:ext cx="685800" cy="14478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3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en-US" sz="2800" dirty="0" smtClean="0"/>
              <a:t>MHACO structure</a:t>
            </a:r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Background </a:t>
            </a:r>
            <a:r>
              <a:rPr lang="en-US" sz="2800" dirty="0"/>
              <a:t>on decision to engage in MSSP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What did CMS require?</a:t>
            </a:r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How did we meet that challenge?  </a:t>
            </a:r>
          </a:p>
          <a:p>
            <a:pPr lvl="0">
              <a:spcBef>
                <a:spcPts val="1800"/>
              </a:spcBef>
            </a:pPr>
            <a:r>
              <a:rPr lang="en-US" sz="2800" dirty="0" smtClean="0"/>
              <a:t>What </a:t>
            </a:r>
            <a:r>
              <a:rPr lang="en-US" sz="2800" dirty="0"/>
              <a:t>are we doing in commercial </a:t>
            </a:r>
            <a:r>
              <a:rPr lang="en-US" sz="2800" dirty="0" smtClean="0"/>
              <a:t>space?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dirty="0" smtClean="0"/>
              <a:t>Key </a:t>
            </a:r>
            <a:r>
              <a:rPr lang="en-US" sz="2800" dirty="0"/>
              <a:t>learnings? 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1848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process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694" y="5768976"/>
            <a:ext cx="3798306" cy="7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4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4" y="274638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/>
              <a:t>The “Value Oversight Committee” is at the center of ACO value improvement.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867400" y="2726469"/>
            <a:ext cx="2939716" cy="1053794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NNEACC 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Benchmarking against other ACOs</a:t>
            </a:r>
            <a:endParaRPr lang="en-US" sz="1200" b="1" dirty="0">
              <a:solidFill>
                <a:srgbClr val="FFFFFF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Tool sets for Care Coordinators, Providers and Administrators</a:t>
            </a:r>
            <a:endParaRPr lang="en-US" sz="1200" b="1" dirty="0">
              <a:solidFill>
                <a:srgbClr val="FFFFFF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</a:rPr>
              <a:t>Ad-hoc reporting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3860175"/>
            <a:ext cx="2939716" cy="1068664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PHO Analytics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</a:rPr>
              <a:t>Follow-up analysis on benchmarks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</a:rPr>
              <a:t>Ongoing efforts to identify variation in care/outliers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389" y="3003491"/>
            <a:ext cx="5185611" cy="1905000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Value Oversight Committee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Hospital/Physician team from </a:t>
            </a:r>
            <a:r>
              <a:rPr lang="en-US" sz="1600" dirty="0">
                <a:solidFill>
                  <a:srgbClr val="FFFFFF"/>
                </a:solidFill>
              </a:rPr>
              <a:t>each community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</a:rPr>
              <a:t>Annual identification of improvement priorities and </a:t>
            </a:r>
            <a:r>
              <a:rPr lang="en-US" sz="1600" dirty="0" smtClean="0">
                <a:solidFill>
                  <a:srgbClr val="FFFFFF"/>
                </a:solidFill>
              </a:rPr>
              <a:t>ongoing </a:t>
            </a:r>
            <a:r>
              <a:rPr lang="en-US" sz="1600" dirty="0">
                <a:solidFill>
                  <a:srgbClr val="FFFFFF"/>
                </a:solidFill>
              </a:rPr>
              <a:t>review of challenges and variations in care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Oversight </a:t>
            </a:r>
            <a:r>
              <a:rPr lang="en-US" sz="1600" dirty="0">
                <a:solidFill>
                  <a:srgbClr val="FFFFFF"/>
                </a:solidFill>
              </a:rPr>
              <a:t>of corrective action / response plans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5038485"/>
            <a:ext cx="2939716" cy="1027778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System wide teams and ad hoc work </a:t>
            </a:r>
            <a:r>
              <a:rPr lang="en-US" sz="1400" b="1" dirty="0" smtClean="0">
                <a:solidFill>
                  <a:srgbClr val="FFFFFF"/>
                </a:solidFill>
              </a:rPr>
              <a:t>groups:  MH Clinical Integration, member organizations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894" y="4966794"/>
            <a:ext cx="4038600" cy="1066800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Local Value Committees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2662" y="5119194"/>
            <a:ext cx="4038600" cy="1066800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Local Value Committees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5062" y="5271594"/>
            <a:ext cx="4038600" cy="1066800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Local  Health Care Value Committees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</a:rPr>
              <a:t>Leverage / modify existing </a:t>
            </a:r>
            <a:r>
              <a:rPr lang="en-US" sz="1200" dirty="0" smtClean="0">
                <a:solidFill>
                  <a:srgbClr val="FFFFFF"/>
                </a:solidFill>
              </a:rPr>
              <a:t>committees</a:t>
            </a:r>
            <a:endParaRPr lang="en-US" sz="1200" dirty="0">
              <a:solidFill>
                <a:srgbClr val="FFFFFF"/>
              </a:solidFill>
            </a:endParaRP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FFFF"/>
                </a:solidFill>
              </a:rPr>
              <a:t>Provide input and feedback on priorities</a:t>
            </a:r>
          </a:p>
          <a:p>
            <a:pPr marL="117475" indent="-117475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Develop local programs to address priorities and challenges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3691059" y="4758245"/>
            <a:ext cx="459921" cy="504073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2349624" y="4730776"/>
            <a:ext cx="506526" cy="546999"/>
          </a:xfrm>
          <a:prstGeom prst="ben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6794" y="1672683"/>
            <a:ext cx="2590800" cy="536652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MHACO Board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6794" y="2295650"/>
            <a:ext cx="2590800" cy="602031"/>
          </a:xfrm>
          <a:prstGeom prst="rect">
            <a:avLst/>
          </a:prstGeom>
          <a:solidFill>
            <a:srgbClr val="569FD3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MMC PHO Board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</a:rPr>
              <a:t>CPM Board  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992813" y="2070503"/>
            <a:ext cx="258763" cy="3048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992813" y="2823017"/>
            <a:ext cx="258763" cy="3048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5748003" y="2064964"/>
            <a:ext cx="3331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Support for Central and </a:t>
            </a:r>
            <a:br>
              <a:rPr lang="en-US" sz="14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charset="0"/>
              </a:rPr>
              <a:t>Local Value Committees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5400000">
            <a:off x="5535613" y="3083387"/>
            <a:ext cx="358775" cy="5556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5400000">
            <a:off x="5535613" y="3943889"/>
            <a:ext cx="358775" cy="5556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5535613" y="5324774"/>
            <a:ext cx="358775" cy="5556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59116" y="1908714"/>
            <a:ext cx="3156284" cy="42579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 b="1">
              <a:solidFill>
                <a:prstClr val="white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686" y="6083181"/>
            <a:ext cx="2351314" cy="4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086600" y="56388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610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" y="457200"/>
            <a:ext cx="790546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6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care transformation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71" y="5768975"/>
            <a:ext cx="3635829" cy="69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7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2213429"/>
              </p:ext>
            </p:extLst>
          </p:nvPr>
        </p:nvGraphicFramePr>
        <p:xfrm>
          <a:off x="457200" y="605642"/>
          <a:ext cx="8229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9029" y="1048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PCMH Activities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41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ChangeArrowheads="1"/>
          </p:cNvSpPr>
          <p:nvPr/>
        </p:nvSpPr>
        <p:spPr bwMode="auto">
          <a:xfrm>
            <a:off x="685800" y="1600200"/>
            <a:ext cx="815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02" name="Picture 4" descr="Maine-w-counties"/>
          <p:cNvPicPr>
            <a:picLocks noChangeAspect="1" noChangeArrowheads="1"/>
          </p:cNvPicPr>
          <p:nvPr/>
        </p:nvPicPr>
        <p:blipFill>
          <a:blip r:embed="rId2" cstate="print"/>
          <a:srcRect t="48683"/>
          <a:stretch>
            <a:fillRect/>
          </a:stretch>
        </p:blipFill>
        <p:spPr bwMode="auto">
          <a:xfrm>
            <a:off x="838200" y="1290701"/>
            <a:ext cx="72263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Oval 18"/>
          <p:cNvSpPr>
            <a:spLocks noChangeArrowheads="1"/>
          </p:cNvSpPr>
          <p:nvPr/>
        </p:nvSpPr>
        <p:spPr bwMode="auto">
          <a:xfrm>
            <a:off x="4202113" y="3700463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4" name="Oval 21"/>
          <p:cNvSpPr>
            <a:spLocks noChangeArrowheads="1"/>
          </p:cNvSpPr>
          <p:nvPr/>
        </p:nvSpPr>
        <p:spPr bwMode="auto">
          <a:xfrm>
            <a:off x="1752600" y="535305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Oval 24"/>
          <p:cNvSpPr>
            <a:spLocks noChangeArrowheads="1"/>
          </p:cNvSpPr>
          <p:nvPr/>
        </p:nvSpPr>
        <p:spPr bwMode="auto">
          <a:xfrm>
            <a:off x="3467100" y="4114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6" name="Oval 28"/>
          <p:cNvSpPr>
            <a:spLocks noChangeArrowheads="1"/>
          </p:cNvSpPr>
          <p:nvPr/>
        </p:nvSpPr>
        <p:spPr bwMode="auto">
          <a:xfrm>
            <a:off x="4084638" y="3868738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7" name="Oval 31"/>
          <p:cNvSpPr>
            <a:spLocks noChangeArrowheads="1"/>
          </p:cNvSpPr>
          <p:nvPr/>
        </p:nvSpPr>
        <p:spPr bwMode="auto">
          <a:xfrm>
            <a:off x="3619500" y="3962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8" name="Oval 33"/>
          <p:cNvSpPr>
            <a:spLocks noChangeArrowheads="1"/>
          </p:cNvSpPr>
          <p:nvPr/>
        </p:nvSpPr>
        <p:spPr bwMode="auto">
          <a:xfrm>
            <a:off x="4200525" y="31623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9" name="Oval 34"/>
          <p:cNvSpPr>
            <a:spLocks noChangeArrowheads="1"/>
          </p:cNvSpPr>
          <p:nvPr/>
        </p:nvSpPr>
        <p:spPr bwMode="auto">
          <a:xfrm>
            <a:off x="3638550" y="4162425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0" name="Oval 45"/>
          <p:cNvSpPr>
            <a:spLocks noChangeArrowheads="1"/>
          </p:cNvSpPr>
          <p:nvPr/>
        </p:nvSpPr>
        <p:spPr bwMode="auto">
          <a:xfrm>
            <a:off x="2228850" y="4657725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1" name="Oval 47"/>
          <p:cNvSpPr>
            <a:spLocks noChangeArrowheads="1"/>
          </p:cNvSpPr>
          <p:nvPr/>
        </p:nvSpPr>
        <p:spPr bwMode="auto">
          <a:xfrm>
            <a:off x="2124075" y="4810125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2" name="Oval 34"/>
          <p:cNvSpPr>
            <a:spLocks noChangeArrowheads="1"/>
          </p:cNvSpPr>
          <p:nvPr/>
        </p:nvSpPr>
        <p:spPr bwMode="auto">
          <a:xfrm>
            <a:off x="3571875" y="43815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3" name="Oval 34"/>
          <p:cNvSpPr>
            <a:spLocks noChangeArrowheads="1"/>
          </p:cNvSpPr>
          <p:nvPr/>
        </p:nvSpPr>
        <p:spPr bwMode="auto">
          <a:xfrm>
            <a:off x="2419350" y="3886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>
            <a:off x="2047875" y="4657725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51216" name="Oval 34"/>
          <p:cNvSpPr>
            <a:spLocks noChangeArrowheads="1"/>
          </p:cNvSpPr>
          <p:nvPr/>
        </p:nvSpPr>
        <p:spPr bwMode="auto">
          <a:xfrm>
            <a:off x="3048000" y="4267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7" name="Oval 21"/>
          <p:cNvSpPr>
            <a:spLocks noChangeArrowheads="1"/>
          </p:cNvSpPr>
          <p:nvPr/>
        </p:nvSpPr>
        <p:spPr bwMode="auto">
          <a:xfrm>
            <a:off x="1828800" y="5181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8" name="Oval 28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9" name="Oval 34"/>
          <p:cNvSpPr>
            <a:spLocks noChangeArrowheads="1"/>
          </p:cNvSpPr>
          <p:nvPr/>
        </p:nvSpPr>
        <p:spPr bwMode="auto">
          <a:xfrm>
            <a:off x="3724275" y="4267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20" name="Oval 34"/>
          <p:cNvSpPr>
            <a:spLocks noChangeArrowheads="1"/>
          </p:cNvSpPr>
          <p:nvPr/>
        </p:nvSpPr>
        <p:spPr bwMode="auto">
          <a:xfrm>
            <a:off x="3429000" y="4267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21" name="Oval 45"/>
          <p:cNvSpPr>
            <a:spLocks noChangeArrowheads="1"/>
          </p:cNvSpPr>
          <p:nvPr/>
        </p:nvSpPr>
        <p:spPr bwMode="auto">
          <a:xfrm>
            <a:off x="2347913" y="475615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22" name="Oval 45"/>
          <p:cNvSpPr>
            <a:spLocks noChangeArrowheads="1"/>
          </p:cNvSpPr>
          <p:nvPr/>
        </p:nvSpPr>
        <p:spPr bwMode="auto">
          <a:xfrm>
            <a:off x="2276475" y="489585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1827213" y="3327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514600" y="4038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266353" y="3962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2333625" y="3649726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2513013" y="3720668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47" name="Oval 34"/>
          <p:cNvSpPr>
            <a:spLocks noChangeArrowheads="1"/>
          </p:cNvSpPr>
          <p:nvPr/>
        </p:nvSpPr>
        <p:spPr bwMode="auto">
          <a:xfrm>
            <a:off x="2228850" y="3802126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ＭＳ Ｐゴシック" charset="0"/>
            </a:endParaRPr>
          </a:p>
        </p:txBody>
      </p:sp>
      <p:sp>
        <p:nvSpPr>
          <p:cNvPr id="48" name="Oval 45"/>
          <p:cNvSpPr>
            <a:spLocks noChangeArrowheads="1"/>
          </p:cNvSpPr>
          <p:nvPr/>
        </p:nvSpPr>
        <p:spPr bwMode="auto">
          <a:xfrm>
            <a:off x="2120633" y="44577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1636281" y="4928394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1636281" y="5186682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45"/>
          <p:cNvSpPr>
            <a:spLocks noChangeArrowheads="1"/>
          </p:cNvSpPr>
          <p:nvPr/>
        </p:nvSpPr>
        <p:spPr bwMode="auto">
          <a:xfrm>
            <a:off x="4230063" y="3403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MHACO PCMH teams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371" y="5883751"/>
            <a:ext cx="3178629" cy="6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7813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NCQA           Recognition Status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886197"/>
              </p:ext>
            </p:extLst>
          </p:nvPr>
        </p:nvGraphicFramePr>
        <p:xfrm>
          <a:off x="609600" y="2438400"/>
          <a:ext cx="7772400" cy="2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 Care Practices</a:t>
                      </a:r>
                      <a:endParaRPr lang="en-US" sz="1400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NCQA</a:t>
                      </a:r>
                      <a:r>
                        <a:rPr lang="en-US" sz="1400" baseline="0" dirty="0" smtClean="0"/>
                        <a:t> Recognized</a:t>
                      </a:r>
                      <a:endParaRPr lang="en-US" sz="1400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NCQA</a:t>
                      </a:r>
                      <a:r>
                        <a:rPr lang="en-US" sz="1400" baseline="0" dirty="0" smtClean="0"/>
                        <a:t> Recognition Pending (Application Submitted)</a:t>
                      </a:r>
                      <a:endParaRPr lang="en-US" sz="1400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Projected 2013</a:t>
                      </a:r>
                      <a:r>
                        <a:rPr lang="en-US" sz="1400" baseline="0" dirty="0" smtClean="0"/>
                        <a:t> YE </a:t>
                      </a:r>
                      <a:endParaRPr lang="en-US" sz="1400" dirty="0"/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Owned &amp; Affiliate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 (45%)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(54%)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 (7%)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(12%)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115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36 (31%)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55 (38%)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Patient Centered Medical Home - 2011">
            <a:hlinkClick r:id="rId2" tooltip="Patient Centered Medical Home - 201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7796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6" y="5875929"/>
            <a:ext cx="3265714" cy="62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75"/>
          <a:stretch>
            <a:fillRect/>
          </a:stretch>
        </p:blipFill>
        <p:spPr>
          <a:xfrm>
            <a:off x="268705" y="551733"/>
            <a:ext cx="8515350" cy="5680690"/>
          </a:xfrm>
        </p:spPr>
      </p:pic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1392538" y="697373"/>
            <a:ext cx="6982690" cy="11387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n-lt"/>
                <a:cs typeface="Calibri" pitchFamily="34" charset="0"/>
              </a:rPr>
              <a:t>Improving Access:</a:t>
            </a:r>
          </a:p>
          <a:p>
            <a:pPr algn="ctr"/>
            <a:r>
              <a:rPr lang="en-US" dirty="0" smtClean="0">
                <a:latin typeface="+mn-lt"/>
                <a:cs typeface="Calibri" pitchFamily="34" charset="0"/>
              </a:rPr>
              <a:t>Wave 1 &amp; 2 Aggregate </a:t>
            </a:r>
          </a:p>
          <a:p>
            <a:pPr algn="ctr"/>
            <a:r>
              <a:rPr lang="en-US" dirty="0" smtClean="0">
                <a:latin typeface="+mn-lt"/>
                <a:cs typeface="Calibri" pitchFamily="34" charset="0"/>
              </a:rPr>
              <a:t>Average Time to Third for an Annual Exam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6287472"/>
            <a:ext cx="2019300" cy="3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1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 Practice Accomplishments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330652"/>
              </p:ext>
            </p:extLst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371600"/>
                <a:gridCol w="11430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Improvement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Third for Next Available</a:t>
                      </a:r>
                      <a:r>
                        <a:rPr lang="en-US" baseline="0" dirty="0" smtClean="0"/>
                        <a:t> Annual Exam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r>
                        <a:rPr lang="en-US" baseline="0" dirty="0" smtClean="0"/>
                        <a:t>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Patients 65&gt;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Pneumonia Vaccine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369%</a:t>
                      </a:r>
                      <a:r>
                        <a:rPr lang="en-US" baseline="0" dirty="0" smtClean="0"/>
                        <a:t> 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r>
                        <a:rPr lang="en-US" baseline="0" dirty="0" smtClean="0"/>
                        <a:t> Exam </a:t>
                      </a:r>
                      <a:r>
                        <a:rPr lang="en-US" dirty="0" smtClean="0"/>
                        <a:t>Room</a:t>
                      </a:r>
                      <a:r>
                        <a:rPr lang="en-US" baseline="0" dirty="0" smtClean="0"/>
                        <a:t> Restocking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67% </a:t>
                      </a:r>
                      <a:r>
                        <a:rPr lang="en-US" baseline="0" dirty="0" smtClean="0"/>
                        <a:t>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Patients Receiving Tobacco</a:t>
                      </a:r>
                      <a:r>
                        <a:rPr lang="en-US" baseline="0" dirty="0" smtClean="0"/>
                        <a:t> Counseling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 </a:t>
                      </a:r>
                      <a:r>
                        <a:rPr lang="en-US" baseline="0" dirty="0" smtClean="0"/>
                        <a:t>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of Patient Receiving Healthy Habits</a:t>
                      </a:r>
                      <a:r>
                        <a:rPr lang="en-US" baseline="0" dirty="0" smtClean="0"/>
                        <a:t>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1000% </a:t>
                      </a:r>
                      <a:r>
                        <a:rPr lang="en-US" baseline="0" dirty="0" smtClean="0"/>
                        <a:t>↑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286" y="5781598"/>
            <a:ext cx="3646714" cy="69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80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ACO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057" y="5852911"/>
            <a:ext cx="3243943" cy="6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8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MHACO Structure 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1848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5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021"/>
            <a:ext cx="8229600" cy="1143000"/>
          </a:xfrm>
        </p:spPr>
        <p:txBody>
          <a:bodyPr/>
          <a:lstStyle/>
          <a:p>
            <a:r>
              <a:rPr lang="en-US" dirty="0"/>
              <a:t>Approximately 25,000 lives in commercial ACO agreements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00003"/>
            <a:ext cx="4040188" cy="3951288"/>
          </a:xfrm>
        </p:spPr>
        <p:txBody>
          <a:bodyPr/>
          <a:lstStyle/>
          <a:p>
            <a:r>
              <a:rPr lang="en-US" dirty="0" smtClean="0"/>
              <a:t>Good alignment with ACO measures </a:t>
            </a:r>
          </a:p>
          <a:p>
            <a:pPr lvl="1"/>
            <a:r>
              <a:rPr lang="en-US" dirty="0" smtClean="0"/>
              <a:t>Added pediatric and women’s health measures</a:t>
            </a:r>
          </a:p>
          <a:p>
            <a:r>
              <a:rPr lang="en-US" dirty="0" smtClean="0"/>
              <a:t>Refining meeting structure to support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Challenges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84065"/>
            <a:ext cx="4041775" cy="3951288"/>
          </a:xfrm>
        </p:spPr>
        <p:txBody>
          <a:bodyPr/>
          <a:lstStyle/>
          <a:p>
            <a:r>
              <a:rPr lang="en-US" dirty="0" smtClean="0"/>
              <a:t>Timely and accurate data</a:t>
            </a:r>
          </a:p>
          <a:p>
            <a:pPr lvl="1"/>
            <a:r>
              <a:rPr lang="en-US" dirty="0" smtClean="0"/>
              <a:t>Attribution is tricky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Meeting demands for care coordination activities and associated reporting obligations</a:t>
            </a:r>
          </a:p>
          <a:p>
            <a:r>
              <a:rPr lang="en-US" dirty="0" smtClean="0"/>
              <a:t>Expectations to do additional work without additional support to do so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770" y="6046991"/>
            <a:ext cx="2264229" cy="43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/ key learnings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012" y="5867400"/>
            <a:ext cx="3209988" cy="6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1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Learnings and Challenges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the plane in the air</a:t>
            </a:r>
          </a:p>
          <a:p>
            <a:pPr lvl="1"/>
            <a:r>
              <a:rPr lang="en-US" dirty="0"/>
              <a:t>Building blocks were there, but ….</a:t>
            </a:r>
          </a:p>
          <a:p>
            <a:r>
              <a:rPr lang="en-US" dirty="0" smtClean="0"/>
              <a:t>Data, Data, Data</a:t>
            </a:r>
          </a:p>
          <a:p>
            <a:pPr lvl="1"/>
            <a:r>
              <a:rPr lang="en-US" dirty="0" smtClean="0"/>
              <a:t>Will never be perfect, but tells us enough</a:t>
            </a:r>
          </a:p>
          <a:p>
            <a:pPr lvl="1"/>
            <a:r>
              <a:rPr lang="en-US" dirty="0" smtClean="0"/>
              <a:t>End of Life as first initiative</a:t>
            </a:r>
          </a:p>
          <a:p>
            <a:pPr lvl="1"/>
            <a:r>
              <a:rPr lang="en-US" dirty="0" smtClean="0"/>
              <a:t>Focus on variations</a:t>
            </a:r>
          </a:p>
          <a:p>
            <a:r>
              <a:rPr lang="en-US" dirty="0" smtClean="0"/>
              <a:t>Need to work toward a single process for all payers- current practice is not sustainable</a:t>
            </a:r>
          </a:p>
          <a:p>
            <a:r>
              <a:rPr lang="en-US" dirty="0" smtClean="0"/>
              <a:t>Significant Administrative burden for practices</a:t>
            </a:r>
          </a:p>
          <a:p>
            <a:r>
              <a:rPr lang="en-US" dirty="0"/>
              <a:t>Practice diversity </a:t>
            </a:r>
          </a:p>
          <a:p>
            <a:r>
              <a:rPr lang="en-US" dirty="0" smtClean="0"/>
              <a:t>Physician engagement is critical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620" y="5854246"/>
            <a:ext cx="2855607" cy="6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4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540389"/>
            <a:ext cx="8229600" cy="863867"/>
          </a:xfrm>
        </p:spPr>
        <p:txBody>
          <a:bodyPr/>
          <a:lstStyle/>
          <a:p>
            <a:r>
              <a:rPr lang="en-US" sz="3200" dirty="0" smtClean="0"/>
              <a:t>Physician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18" y="1578542"/>
            <a:ext cx="8229600" cy="47837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Focus on the why?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How does ACO change day to day practice? 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What is within their control?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Guidelines, care coordination, using data for improvement, PCMH and neighborhood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Access to data is selling point for many</a:t>
            </a:r>
          </a:p>
          <a:p>
            <a:pPr>
              <a:spcAft>
                <a:spcPts val="1200"/>
              </a:spcAft>
            </a:pPr>
            <a:r>
              <a:rPr lang="en-US" dirty="0"/>
              <a:t>Busy practices- felt like one more thing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Challenge of employed vs. independent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Member Performance Review Program – raises the bar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716" y="6008914"/>
            <a:ext cx="2741284" cy="52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4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It’s about culture change!!</a:t>
            </a:r>
            <a:endParaRPr lang="en-US" sz="3200" dirty="0"/>
          </a:p>
        </p:txBody>
      </p:sp>
      <p:pic>
        <p:nvPicPr>
          <p:cNvPr id="33798" name="Picture 6" descr="http://www.randompokes.com/powerpoint_photos/humor_powerpoint_slides/funny_sayings_170px/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032" y="1542593"/>
            <a:ext cx="6184280" cy="46564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696" y="6146411"/>
            <a:ext cx="2019303" cy="38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6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eaLnBrk="0" hangingPunct="0"/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MaineHealth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formed an ACO in 2011.  The MMC PHO serves as the primary delivery network.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83252" y="2705177"/>
            <a:ext cx="1600200" cy="685800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MaineHealth ACO, LLC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12551" y="3597275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MMC PHO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60076" y="3963988"/>
            <a:ext cx="16002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Community Physicians of Maine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12653" y="3963988"/>
            <a:ext cx="160020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PHO Member Hospitals</a:t>
            </a:r>
          </a:p>
        </p:txBody>
      </p:sp>
      <p:sp>
        <p:nvSpPr>
          <p:cNvPr id="11" name="Rectangle 13" descr="Wide upward diagonal"/>
          <p:cNvSpPr>
            <a:spLocks noChangeArrowheads="1"/>
          </p:cNvSpPr>
          <p:nvPr/>
        </p:nvSpPr>
        <p:spPr bwMode="auto">
          <a:xfrm>
            <a:off x="5385838" y="1748030"/>
            <a:ext cx="1600200" cy="685800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MaineHealth</a:t>
            </a:r>
          </a:p>
        </p:txBody>
      </p:sp>
      <p:sp>
        <p:nvSpPr>
          <p:cNvPr id="12" name="Rectangle 14" descr="Wide upward diagonal"/>
          <p:cNvSpPr>
            <a:spLocks noChangeArrowheads="1"/>
          </p:cNvSpPr>
          <p:nvPr/>
        </p:nvSpPr>
        <p:spPr bwMode="auto">
          <a:xfrm>
            <a:off x="7241319" y="2219402"/>
            <a:ext cx="1600200" cy="685800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Member Hospitals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721887" y="5091305"/>
            <a:ext cx="1600200" cy="885746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Maine Mental Health Partners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7074639" y="5091305"/>
            <a:ext cx="1600200" cy="885746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Skilled Nursing, Sub Acute Care, Other Key Partners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5383252" y="5091305"/>
            <a:ext cx="1600200" cy="885746"/>
          </a:xfrm>
          <a:prstGeom prst="rect">
            <a:avLst/>
          </a:prstGeom>
          <a:solidFill>
            <a:srgbClr val="569F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MaineHealth Home Health Organizations</a:t>
            </a:r>
          </a:p>
        </p:txBody>
      </p:sp>
      <p:cxnSp>
        <p:nvCxnSpPr>
          <p:cNvPr id="44" name="Elbow Connector 43"/>
          <p:cNvCxnSpPr>
            <a:stCxn id="11" idx="2"/>
            <a:endCxn id="6" idx="0"/>
          </p:cNvCxnSpPr>
          <p:nvPr/>
        </p:nvCxnSpPr>
        <p:spPr bwMode="auto">
          <a:xfrm rot="5400000">
            <a:off x="6048972" y="2568210"/>
            <a:ext cx="271347" cy="258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hape 49"/>
          <p:cNvCxnSpPr>
            <a:stCxn id="12" idx="1"/>
            <a:endCxn id="11" idx="2"/>
          </p:cNvCxnSpPr>
          <p:nvPr/>
        </p:nvCxnSpPr>
        <p:spPr bwMode="auto">
          <a:xfrm rot="10800000">
            <a:off x="6185939" y="2433830"/>
            <a:ext cx="1055381" cy="12847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13" idx="0"/>
          </p:cNvCxnSpPr>
          <p:nvPr/>
        </p:nvCxnSpPr>
        <p:spPr bwMode="auto">
          <a:xfrm rot="5400000" flipH="1" flipV="1">
            <a:off x="5261153" y="4133067"/>
            <a:ext cx="219073" cy="169740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0"/>
          </p:cNvCxnSpPr>
          <p:nvPr/>
        </p:nvCxnSpPr>
        <p:spPr bwMode="auto">
          <a:xfrm rot="16200000" flipV="1">
            <a:off x="6937529" y="4154095"/>
            <a:ext cx="219074" cy="16553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133452" y="1664545"/>
            <a:ext cx="3891794" cy="4683211"/>
          </a:xfrm>
          <a:prstGeom prst="rect">
            <a:avLst/>
          </a:prstGeom>
          <a:noFill/>
        </p:spPr>
        <p:txBody>
          <a:bodyPr/>
          <a:lstStyle/>
          <a:p>
            <a:pPr marL="285750" lvl="1" indent="-285750" defTabSz="914400" eaLnBrk="0" hangingPunct="0">
              <a:spcBef>
                <a:spcPts val="18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Six of </a:t>
            </a:r>
            <a:r>
              <a:rPr lang="en-US" b="1" kern="0" dirty="0">
                <a:solidFill>
                  <a:srgbClr val="000000"/>
                </a:solidFill>
                <a:latin typeface="Arial" charset="0"/>
              </a:rPr>
              <a:t>MaineHealth’s 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member hospitals capitalized the ACO</a:t>
            </a:r>
          </a:p>
          <a:p>
            <a:pPr marL="285750" lvl="1" indent="-285750" defTabSz="914400" eaLnBrk="0" hangingPunct="0">
              <a:spcBef>
                <a:spcPts val="18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The ACO Board has representation from physicians, hospitals and patients</a:t>
            </a:r>
          </a:p>
          <a:p>
            <a:pPr marL="285750" lvl="1" indent="-285750" defTabSz="914400" eaLnBrk="0" hangingPunct="0">
              <a:spcBef>
                <a:spcPts val="1800"/>
              </a:spcBef>
              <a:buFontTx/>
              <a:buChar char="–"/>
              <a:defRPr/>
            </a:pPr>
            <a:r>
              <a:rPr lang="en-US" b="1" kern="0" dirty="0">
                <a:solidFill>
                  <a:srgbClr val="000000"/>
                </a:solidFill>
                <a:latin typeface="Arial" charset="0"/>
              </a:rPr>
              <a:t>The MMCPHO is the implementing arm of the ACO, overseeing all operations</a:t>
            </a:r>
          </a:p>
          <a:p>
            <a:pPr marL="285750" lvl="1" indent="-285750" defTabSz="914400" eaLnBrk="0" hangingPunct="0">
              <a:spcBef>
                <a:spcPts val="1800"/>
              </a:spcBef>
              <a:buFontTx/>
              <a:buChar char="–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The PHO network includes all MaineHealth hospitals, </a:t>
            </a:r>
            <a:br>
              <a:rPr lang="en-US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b="1" kern="0" dirty="0" smtClean="0">
                <a:solidFill>
                  <a:srgbClr val="000000"/>
                </a:solidFill>
                <a:latin typeface="Arial"/>
              </a:rPr>
              <a:t>St. Mary’s Regional Medical Center,  and over 1,200 physicians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259767" y="3546089"/>
            <a:ext cx="3847171" cy="1204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6" name="Elbow Connector 25"/>
          <p:cNvCxnSpPr>
            <a:stCxn id="6" idx="2"/>
            <a:endCxn id="23" idx="0"/>
          </p:cNvCxnSpPr>
          <p:nvPr/>
        </p:nvCxnSpPr>
        <p:spPr bwMode="auto">
          <a:xfrm rot="16200000" flipH="1">
            <a:off x="6105796" y="3468532"/>
            <a:ext cx="155112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Elbow Connector 27"/>
          <p:cNvCxnSpPr>
            <a:stCxn id="23" idx="2"/>
            <a:endCxn id="24" idx="0"/>
          </p:cNvCxnSpPr>
          <p:nvPr/>
        </p:nvCxnSpPr>
        <p:spPr bwMode="auto">
          <a:xfrm rot="5400000">
            <a:off x="6012911" y="4920863"/>
            <a:ext cx="34088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174" y="6006716"/>
            <a:ext cx="2752825" cy="52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4000" b="1" kern="0" dirty="0" smtClean="0"/>
              <a:t>Why ACO? Why MSSP?</a:t>
            </a:r>
            <a:endParaRPr lang="en-US" sz="4000" b="1" kern="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61848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did MHACO decide to engage in MSSP?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MHACO wanted to be part of the solution and help to shape the future of health care</a:t>
            </a:r>
          </a:p>
          <a:p>
            <a:pPr lvl="1"/>
            <a:r>
              <a:rPr lang="en-US" dirty="0" smtClean="0"/>
              <a:t>By participating early, may be able to shape the approach</a:t>
            </a:r>
          </a:p>
          <a:p>
            <a:pPr lvl="1"/>
            <a:r>
              <a:rPr lang="en-US" dirty="0" smtClean="0"/>
              <a:t>Preparing for alternate payment model</a:t>
            </a:r>
          </a:p>
          <a:p>
            <a:pPr lvl="1"/>
            <a:r>
              <a:rPr lang="en-US" dirty="0"/>
              <a:t>Moral imperative</a:t>
            </a:r>
          </a:p>
          <a:p>
            <a:pPr lvl="1"/>
            <a:endParaRPr lang="en-US" dirty="0" smtClean="0"/>
          </a:p>
          <a:p>
            <a:r>
              <a:rPr lang="en-US" dirty="0"/>
              <a:t>We knew we had the building blocks and part of the foundation, but needed to start to build the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Offered and declined participation in the Pioneer model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MSSP overview 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72734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9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02784"/>
              </p:ext>
            </p:extLst>
          </p:nvPr>
        </p:nvGraphicFramePr>
        <p:xfrm>
          <a:off x="5693412" y="1609208"/>
          <a:ext cx="3070745" cy="444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745"/>
              </a:tblGrid>
              <a:tr h="669968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Quality Metrics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77243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33 Measures</a:t>
                      </a: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Strong </a:t>
                      </a:r>
                      <a:r>
                        <a:rPr lang="en-US" sz="1600" baseline="0" dirty="0" smtClean="0"/>
                        <a:t>focus on prevention and patient satisfaction</a:t>
                      </a: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Our eligibility for savings depends in part on our quality score</a:t>
                      </a:r>
                    </a:p>
                    <a:p>
                      <a:pPr marL="742950" lvl="1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Low scores result in a decrease in savings potential</a:t>
                      </a:r>
                    </a:p>
                    <a:p>
                      <a:pPr marL="742950" lvl="1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High score maximize what we earn back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35227"/>
              </p:ext>
            </p:extLst>
          </p:nvPr>
        </p:nvGraphicFramePr>
        <p:xfrm>
          <a:off x="300252" y="1609208"/>
          <a:ext cx="5404512" cy="4447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867"/>
                <a:gridCol w="3384645"/>
              </a:tblGrid>
              <a:tr h="669968">
                <a:tc>
                  <a:txBody>
                    <a:bodyPr/>
                    <a:lstStyle/>
                    <a:p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Arrangement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Payment</a:t>
                      </a:r>
                      <a:r>
                        <a:rPr lang="en-US" sz="1600" u="none" baseline="0" dirty="0" smtClean="0">
                          <a:solidFill>
                            <a:schemeClr val="tx1"/>
                          </a:solidFill>
                        </a:rPr>
                        <a:t> Arrangement</a:t>
                      </a:r>
                      <a:endParaRPr lang="en-US" sz="1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7724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1600" dirty="0" smtClean="0"/>
                        <a:t>Medicare Shared Savings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Shared savings </a:t>
                      </a:r>
                      <a:r>
                        <a:rPr lang="en-US" sz="1600" baseline="0" dirty="0" smtClean="0"/>
                        <a:t>through 2015</a:t>
                      </a:r>
                    </a:p>
                    <a:p>
                      <a:pPr marL="285750" indent="-285750" algn="l">
                        <a:spcBef>
                          <a:spcPts val="12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If we elect to continue beyond 2015 we must assume risk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324761" y="3555086"/>
            <a:ext cx="4780722" cy="28127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351473" y="3792772"/>
            <a:ext cx="1" cy="1743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1341949" y="4869097"/>
            <a:ext cx="638174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962758" y="4040422"/>
            <a:ext cx="788890" cy="845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974850" y="4621447"/>
            <a:ext cx="962536" cy="258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84886" y="5526329"/>
            <a:ext cx="0" cy="114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ight Brace 17"/>
          <p:cNvSpPr/>
          <p:nvPr/>
        </p:nvSpPr>
        <p:spPr bwMode="auto">
          <a:xfrm>
            <a:off x="2881859" y="4072044"/>
            <a:ext cx="257444" cy="518767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703" y="4402372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Spending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3848" y="5602521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Baseline </a:t>
            </a:r>
            <a:br>
              <a:rPr lang="en-US" sz="1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Period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3947" y="5602521"/>
            <a:ext cx="180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Performance </a:t>
            </a:r>
            <a:br>
              <a:rPr lang="en-US" sz="1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Period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891" y="416389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“Savings” for Medicare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and the potential to </a:t>
            </a:r>
          </a:p>
          <a:p>
            <a:pPr defTabSz="914400"/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arn a portion back for</a:t>
            </a:r>
            <a:br>
              <a:rPr lang="en-US" sz="1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MaineHealth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1356237" y="5526322"/>
            <a:ext cx="2519361" cy="14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7421" y="274638"/>
            <a:ext cx="9157647" cy="1143000"/>
          </a:xfrm>
        </p:spPr>
        <p:txBody>
          <a:bodyPr/>
          <a:lstStyle/>
          <a:p>
            <a:r>
              <a:rPr lang="en-US" sz="2800" dirty="0" smtClean="0"/>
              <a:t>The Medicare Shared Savings Program focuses attention on 33 measures of quality &amp; a financial target.</a:t>
            </a:r>
            <a:endParaRPr lang="en-US" sz="2400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78025" y="4927110"/>
            <a:ext cx="2098" cy="599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971675" y="3660610"/>
            <a:ext cx="520042" cy="1212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ight Brace 25"/>
          <p:cNvSpPr/>
          <p:nvPr/>
        </p:nvSpPr>
        <p:spPr bwMode="auto">
          <a:xfrm>
            <a:off x="2614873" y="3669122"/>
            <a:ext cx="257444" cy="352642"/>
          </a:xfrm>
          <a:prstGeom prst="rightBrac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0199" y="3547088"/>
            <a:ext cx="2285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“Loss” situation.  ACO pays </a:t>
            </a:r>
            <a:br>
              <a:rPr lang="en-US" sz="1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back a portion to Medicare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078" y="5965371"/>
            <a:ext cx="296992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1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18" grpId="2" animBg="1"/>
      <p:bldP spid="19" grpId="0"/>
      <p:bldP spid="20" grpId="0"/>
      <p:bldP spid="21" grpId="0"/>
      <p:bldP spid="22" grpId="0"/>
      <p:bldP spid="22" grpId="1"/>
      <p:bldP spid="22" grpId="2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Beneficiary Eligibility and assignment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Eligibility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Must have at least one month of both Part A and Part B enrollment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Must have no months of Medicare Advantage enrollment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Must have a primary care service with a physician within ACO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sz="20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Assignment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Step 1: One PCP service with PCP within the year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Step 2: One PCP service with other ACO physician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endParaRPr lang="en-US" sz="28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740076"/>
            <a:ext cx="4038600" cy="76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3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3_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NEACC Presentation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NEACC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H Power Point">
  <a:themeElements>
    <a:clrScheme name="MH Power 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H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H Power 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H Power 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H Power 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12088</TotalTime>
  <Words>1402</Words>
  <Application>Microsoft Office PowerPoint</Application>
  <PresentationFormat>On-screen Show (4:3)</PresentationFormat>
  <Paragraphs>279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3_MH Power Point</vt:lpstr>
      <vt:lpstr>5_MH Power Point</vt:lpstr>
      <vt:lpstr>6_MH Power Point</vt:lpstr>
      <vt:lpstr>7_MH Power Point</vt:lpstr>
      <vt:lpstr>11_MH Power Point</vt:lpstr>
      <vt:lpstr>NNEACC Presentations</vt:lpstr>
      <vt:lpstr>NNEACC</vt:lpstr>
      <vt:lpstr>Office Theme</vt:lpstr>
      <vt:lpstr>MH Power Point</vt:lpstr>
      <vt:lpstr>MaineHealth ACO </vt:lpstr>
      <vt:lpstr>Agenda </vt:lpstr>
      <vt:lpstr>MHACO Structure </vt:lpstr>
      <vt:lpstr>PowerPoint Presentation</vt:lpstr>
      <vt:lpstr>PowerPoint Presentation</vt:lpstr>
      <vt:lpstr>Why did MHACO decide to engage in MSSP?</vt:lpstr>
      <vt:lpstr>MSSP overview </vt:lpstr>
      <vt:lpstr>The Medicare Shared Savings Program focuses attention on 33 measures of quality &amp; a financial target.</vt:lpstr>
      <vt:lpstr>Beneficiary Eligibility and assignment</vt:lpstr>
      <vt:lpstr>Patient Notification Activities</vt:lpstr>
      <vt:lpstr>Patient Notification…. </vt:lpstr>
      <vt:lpstr>Our success as an ACO depends on excellence in four major areas.</vt:lpstr>
      <vt:lpstr>Population health</vt:lpstr>
      <vt:lpstr>MHACO must have ready answers to a new set of questions. </vt:lpstr>
      <vt:lpstr>Utilization</vt:lpstr>
      <vt:lpstr>Dashboard overview</vt:lpstr>
      <vt:lpstr>Care Coordination</vt:lpstr>
      <vt:lpstr>Risk stratification</vt:lpstr>
      <vt:lpstr>PowerPoint Presentation</vt:lpstr>
      <vt:lpstr>Peer review process</vt:lpstr>
      <vt:lpstr>The “Value Oversight Committee” is at the center of ACO value improvement.</vt:lpstr>
      <vt:lpstr>PowerPoint Presentation</vt:lpstr>
      <vt:lpstr>Primary care transformation</vt:lpstr>
      <vt:lpstr>PowerPoint Presentation</vt:lpstr>
      <vt:lpstr>MHACO PCMH teams </vt:lpstr>
      <vt:lpstr>NCQA           Recognition Status</vt:lpstr>
      <vt:lpstr>PowerPoint Presentation</vt:lpstr>
      <vt:lpstr>Select Practice Accomplishments</vt:lpstr>
      <vt:lpstr>Commercial ACO</vt:lpstr>
      <vt:lpstr>Approximately 25,000 lives in commercial ACO agreements </vt:lpstr>
      <vt:lpstr>Challenges / key learnings</vt:lpstr>
      <vt:lpstr>Key Learnings and Challenges</vt:lpstr>
      <vt:lpstr>Physician Engagement</vt:lpstr>
      <vt:lpstr>It’s about culture change!!</vt:lpstr>
    </vt:vector>
  </TitlesOfParts>
  <Company>JLDesign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Lavoie</dc:creator>
  <cp:lastModifiedBy>Frank Johnson</cp:lastModifiedBy>
  <cp:revision>237</cp:revision>
  <cp:lastPrinted>2013-11-13T13:44:35Z</cp:lastPrinted>
  <dcterms:created xsi:type="dcterms:W3CDTF">2011-06-09T21:37:56Z</dcterms:created>
  <dcterms:modified xsi:type="dcterms:W3CDTF">2013-11-19T13:01:05Z</dcterms:modified>
</cp:coreProperties>
</file>